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9.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7.jpg" ContentType="image/jpg"/>
  <Override PartName="/ppt/media/image28.jpg" ContentType="image/jp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75" r:id="rId12"/>
    <p:sldMasterId id="2147484321" r:id="rId13"/>
  </p:sldMasterIdLst>
  <p:notesMasterIdLst>
    <p:notesMasterId r:id="rId52"/>
  </p:notesMasterIdLst>
  <p:handoutMasterIdLst>
    <p:handoutMasterId r:id="rId53"/>
  </p:handoutMasterIdLst>
  <p:sldIdLst>
    <p:sldId id="1068" r:id="rId14"/>
    <p:sldId id="1056" r:id="rId15"/>
    <p:sldId id="298" r:id="rId16"/>
    <p:sldId id="299" r:id="rId17"/>
    <p:sldId id="1881" r:id="rId18"/>
    <p:sldId id="280" r:id="rId19"/>
    <p:sldId id="1053" r:id="rId20"/>
    <p:sldId id="1026" r:id="rId21"/>
    <p:sldId id="1882" r:id="rId22"/>
    <p:sldId id="1052" r:id="rId23"/>
    <p:sldId id="1027" r:id="rId24"/>
    <p:sldId id="1883" r:id="rId25"/>
    <p:sldId id="1884" r:id="rId26"/>
    <p:sldId id="287" r:id="rId27"/>
    <p:sldId id="288" r:id="rId28"/>
    <p:sldId id="1028" r:id="rId29"/>
    <p:sldId id="1029" r:id="rId30"/>
    <p:sldId id="1030" r:id="rId31"/>
    <p:sldId id="1037" r:id="rId32"/>
    <p:sldId id="1031" r:id="rId33"/>
    <p:sldId id="1012" r:id="rId34"/>
    <p:sldId id="261" r:id="rId35"/>
    <p:sldId id="1877" r:id="rId36"/>
    <p:sldId id="1013" r:id="rId37"/>
    <p:sldId id="1014" r:id="rId38"/>
    <p:sldId id="1878" r:id="rId39"/>
    <p:sldId id="1045" r:id="rId40"/>
    <p:sldId id="1050" r:id="rId41"/>
    <p:sldId id="1015" r:id="rId42"/>
    <p:sldId id="1046" r:id="rId43"/>
    <p:sldId id="1047" r:id="rId44"/>
    <p:sldId id="1048" r:id="rId45"/>
    <p:sldId id="1087" r:id="rId46"/>
    <p:sldId id="1072" r:id="rId47"/>
    <p:sldId id="1051" r:id="rId48"/>
    <p:sldId id="1049" r:id="rId49"/>
    <p:sldId id="915" r:id="rId50"/>
    <p:sldId id="916" r:id="rId51"/>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gistics" id="{A01F383C-2505-4970-9E92-F1228B7818C4}">
          <p14:sldIdLst/>
        </p14:section>
        <p14:section name="Introduction" id="{7ECC3001-FB2F-475A-9BA7-7304064D9A7F}">
          <p14:sldIdLst>
            <p14:sldId id="1068"/>
            <p14:sldId id="1056"/>
            <p14:sldId id="298"/>
            <p14:sldId id="299"/>
            <p14:sldId id="1881"/>
            <p14:sldId id="280"/>
            <p14:sldId id="1053"/>
            <p14:sldId id="1026"/>
            <p14:sldId id="1882"/>
            <p14:sldId id="1052"/>
            <p14:sldId id="1027"/>
            <p14:sldId id="1883"/>
            <p14:sldId id="1884"/>
            <p14:sldId id="287"/>
            <p14:sldId id="288"/>
            <p14:sldId id="1028"/>
            <p14:sldId id="1029"/>
            <p14:sldId id="1030"/>
            <p14:sldId id="1037"/>
            <p14:sldId id="1031"/>
            <p14:sldId id="1012"/>
            <p14:sldId id="261"/>
            <p14:sldId id="1877"/>
            <p14:sldId id="1013"/>
            <p14:sldId id="1014"/>
            <p14:sldId id="1878"/>
            <p14:sldId id="1045"/>
            <p14:sldId id="1050"/>
            <p14:sldId id="1015"/>
            <p14:sldId id="1046"/>
            <p14:sldId id="1047"/>
            <p14:sldId id="1048"/>
            <p14:sldId id="1087"/>
            <p14:sldId id="1072"/>
            <p14:sldId id="1051"/>
            <p14:sldId id="1049"/>
            <p14:sldId id="915"/>
            <p14:sldId id="916"/>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47E9BE-DBBE-4F01-93C6-8AB18B4A4AF8}" v="17" dt="2018-07-11T21:20:40.6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109" d="100"/>
          <a:sy n="109" d="100"/>
        </p:scale>
        <p:origin x="390" y="108"/>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04EEEDC0-FA41-4C44-9C78-13200237EE89}"/>
  </pc:docChgLst>
  <pc:docChgLst>
    <pc:chgData name="Mariano Sánchez" userId="66ab8c7d175a1c6d" providerId="LiveId" clId="{CC2466A7-98F7-482B-A78E-311D4F93CC1C}"/>
    <pc:docChg chg="undo redo custSel addSld delSld modSld sldOrd modSection">
      <pc:chgData name="Mariano Sánchez" userId="66ab8c7d175a1c6d" providerId="LiveId" clId="{CC2466A7-98F7-482B-A78E-311D4F93CC1C}" dt="2018-06-22T19:31:58.391" v="239"/>
      <pc:docMkLst>
        <pc:docMk/>
      </pc:docMkLst>
      <pc:sldChg chg="delSp modSp">
        <pc:chgData name="Mariano Sánchez" userId="66ab8c7d175a1c6d" providerId="LiveId" clId="{CC2466A7-98F7-482B-A78E-311D4F93CC1C}" dt="2018-06-13T14:16:12.250" v="168" actId="14100"/>
        <pc:sldMkLst>
          <pc:docMk/>
          <pc:sldMk cId="1875662916" sldId="261"/>
        </pc:sldMkLst>
        <pc:spChg chg="del mod">
          <ac:chgData name="Mariano Sánchez" userId="66ab8c7d175a1c6d" providerId="LiveId" clId="{CC2466A7-98F7-482B-A78E-311D4F93CC1C}" dt="2018-06-13T14:15:36.625" v="163" actId="478"/>
          <ac:spMkLst>
            <pc:docMk/>
            <pc:sldMk cId="1875662916" sldId="261"/>
            <ac:spMk id="2" creationId="{00000000-0000-0000-0000-000000000000}"/>
          </ac:spMkLst>
        </pc:spChg>
        <pc:spChg chg="mod">
          <ac:chgData name="Mariano Sánchez" userId="66ab8c7d175a1c6d" providerId="LiveId" clId="{CC2466A7-98F7-482B-A78E-311D4F93CC1C}" dt="2018-06-13T14:16:12.250" v="168" actId="14100"/>
          <ac:spMkLst>
            <pc:docMk/>
            <pc:sldMk cId="1875662916" sldId="261"/>
            <ac:spMk id="3" creationId="{00000000-0000-0000-0000-000000000000}"/>
          </ac:spMkLst>
        </pc:spChg>
        <pc:spChg chg="del mod">
          <ac:chgData name="Mariano Sánchez" userId="66ab8c7d175a1c6d" providerId="LiveId" clId="{CC2466A7-98F7-482B-A78E-311D4F93CC1C}" dt="2018-06-13T14:14:41.711" v="109" actId="478"/>
          <ac:spMkLst>
            <pc:docMk/>
            <pc:sldMk cId="1875662916" sldId="261"/>
            <ac:spMk id="9" creationId="{00000000-0000-0000-0000-000000000000}"/>
          </ac:spMkLst>
        </pc:spChg>
      </pc:sldChg>
      <pc:sldChg chg="modSp modTransition">
        <pc:chgData name="Mariano Sánchez" userId="66ab8c7d175a1c6d" providerId="LiveId" clId="{CC2466A7-98F7-482B-A78E-311D4F93CC1C}" dt="2018-06-13T14:19:03.277" v="199"/>
        <pc:sldMkLst>
          <pc:docMk/>
          <pc:sldMk cId="4230701731" sldId="262"/>
        </pc:sldMkLst>
        <pc:spChg chg="mod">
          <ac:chgData name="Mariano Sánchez" userId="66ab8c7d175a1c6d" providerId="LiveId" clId="{CC2466A7-98F7-482B-A78E-311D4F93CC1C}" dt="2018-06-01T12:29:23.534" v="1" actId="207"/>
          <ac:spMkLst>
            <pc:docMk/>
            <pc:sldMk cId="4230701731" sldId="262"/>
            <ac:spMk id="2" creationId="{00000000-0000-0000-0000-000000000000}"/>
          </ac:spMkLst>
        </pc:spChg>
      </pc:sldChg>
      <pc:sldChg chg="modSp">
        <pc:chgData name="Mariano Sánchez" userId="66ab8c7d175a1c6d" providerId="LiveId" clId="{CC2466A7-98F7-482B-A78E-311D4F93CC1C}" dt="2018-06-13T14:17:50.933" v="197" actId="20577"/>
        <pc:sldMkLst>
          <pc:docMk/>
          <pc:sldMk cId="3543446553" sldId="1012"/>
        </pc:sldMkLst>
        <pc:spChg chg="mod">
          <ac:chgData name="Mariano Sánchez" userId="66ab8c7d175a1c6d" providerId="LiveId" clId="{CC2466A7-98F7-482B-A78E-311D4F93CC1C}" dt="2018-06-13T14:17:50.933" v="197" actId="20577"/>
          <ac:spMkLst>
            <pc:docMk/>
            <pc:sldMk cId="3543446553" sldId="1012"/>
            <ac:spMk id="3" creationId="{00000000-0000-0000-0000-000000000000}"/>
          </ac:spMkLst>
        </pc:spChg>
      </pc:sldChg>
      <pc:sldChg chg="modSp add del">
        <pc:chgData name="Mariano Sánchez" userId="66ab8c7d175a1c6d" providerId="LiveId" clId="{CC2466A7-98F7-482B-A78E-311D4F93CC1C}" dt="2018-06-01T12:34:19.935" v="70" actId="20577"/>
        <pc:sldMkLst>
          <pc:docMk/>
          <pc:sldMk cId="2074950213" sldId="1038"/>
        </pc:sldMkLst>
        <pc:spChg chg="mod">
          <ac:chgData name="Mariano Sánchez" userId="66ab8c7d175a1c6d" providerId="LiveId" clId="{CC2466A7-98F7-482B-A78E-311D4F93CC1C}" dt="2018-06-01T12:34:09.416" v="68" actId="20577"/>
          <ac:spMkLst>
            <pc:docMk/>
            <pc:sldMk cId="2074950213" sldId="1038"/>
            <ac:spMk id="4" creationId="{00000000-0000-0000-0000-000000000000}"/>
          </ac:spMkLst>
        </pc:spChg>
        <pc:spChg chg="mod">
          <ac:chgData name="Mariano Sánchez" userId="66ab8c7d175a1c6d" providerId="LiveId" clId="{CC2466A7-98F7-482B-A78E-311D4F93CC1C}" dt="2018-06-01T12:34:19.935" v="70" actId="20577"/>
          <ac:spMkLst>
            <pc:docMk/>
            <pc:sldMk cId="2074950213" sldId="1038"/>
            <ac:spMk id="7" creationId="{00000000-0000-0000-0000-000000000000}"/>
          </ac:spMkLst>
        </pc:spChg>
      </pc:sldChg>
      <pc:sldChg chg="modSp">
        <pc:chgData name="Mariano Sánchez" userId="66ab8c7d175a1c6d" providerId="LiveId" clId="{CC2466A7-98F7-482B-A78E-311D4F93CC1C}" dt="2018-06-01T12:34:01.504" v="47" actId="20577"/>
        <pc:sldMkLst>
          <pc:docMk/>
          <pc:sldMk cId="1707653601" sldId="1045"/>
        </pc:sldMkLst>
        <pc:spChg chg="mod">
          <ac:chgData name="Mariano Sánchez" userId="66ab8c7d175a1c6d" providerId="LiveId" clId="{CC2466A7-98F7-482B-A78E-311D4F93CC1C}" dt="2018-06-01T12:34:01.504" v="47" actId="20577"/>
          <ac:spMkLst>
            <pc:docMk/>
            <pc:sldMk cId="1707653601" sldId="1045"/>
            <ac:spMk id="17" creationId="{00000000-0000-0000-0000-000000000000}"/>
          </ac:spMkLst>
        </pc:spChg>
      </pc:sldChg>
      <pc:sldChg chg="modSp">
        <pc:chgData name="Mariano Sánchez" userId="66ab8c7d175a1c6d" providerId="LiveId" clId="{CC2466A7-98F7-482B-A78E-311D4F93CC1C}" dt="2018-06-01T12:29:44.264" v="6" actId="20577"/>
        <pc:sldMkLst>
          <pc:docMk/>
          <pc:sldMk cId="2862869812" sldId="1048"/>
        </pc:sldMkLst>
        <pc:spChg chg="mod">
          <ac:chgData name="Mariano Sánchez" userId="66ab8c7d175a1c6d" providerId="LiveId" clId="{CC2466A7-98F7-482B-A78E-311D4F93CC1C}" dt="2018-06-01T12:29:44.264" v="6" actId="20577"/>
          <ac:spMkLst>
            <pc:docMk/>
            <pc:sldMk cId="2862869812" sldId="1048"/>
            <ac:spMk id="7" creationId="{00000000-0000-0000-0000-000000000000}"/>
          </ac:spMkLst>
        </pc:spChg>
      </pc:sldChg>
      <pc:sldChg chg="modSp">
        <pc:chgData name="Mariano Sánchez" userId="66ab8c7d175a1c6d" providerId="LiveId" clId="{CC2466A7-98F7-482B-A78E-311D4F93CC1C}" dt="2018-06-22T19:31:32.837" v="230" actId="6549"/>
        <pc:sldMkLst>
          <pc:docMk/>
          <pc:sldMk cId="1271030412" sldId="1055"/>
        </pc:sldMkLst>
        <pc:spChg chg="mod">
          <ac:chgData name="Mariano Sánchez" userId="66ab8c7d175a1c6d" providerId="LiveId" clId="{CC2466A7-98F7-482B-A78E-311D4F93CC1C}" dt="2018-06-22T19:31:32.837" v="230" actId="6549"/>
          <ac:spMkLst>
            <pc:docMk/>
            <pc:sldMk cId="1271030412" sldId="1055"/>
            <ac:spMk id="2" creationId="{00000000-0000-0000-0000-000000000000}"/>
          </ac:spMkLst>
        </pc:spChg>
      </pc:sldChg>
      <pc:sldChg chg="modSp">
        <pc:chgData name="Mariano Sánchez" userId="66ab8c7d175a1c6d" providerId="LiveId" clId="{CC2466A7-98F7-482B-A78E-311D4F93CC1C}" dt="2018-06-22T19:31:36.795" v="233" actId="6549"/>
        <pc:sldMkLst>
          <pc:docMk/>
          <pc:sldMk cId="3883210844" sldId="1056"/>
        </pc:sldMkLst>
        <pc:spChg chg="mod">
          <ac:chgData name="Mariano Sánchez" userId="66ab8c7d175a1c6d" providerId="LiveId" clId="{CC2466A7-98F7-482B-A78E-311D4F93CC1C}" dt="2018-06-22T19:31:36.795" v="233" actId="6549"/>
          <ac:spMkLst>
            <pc:docMk/>
            <pc:sldMk cId="3883210844" sldId="1056"/>
            <ac:spMk id="2" creationId="{00000000-0000-0000-0000-000000000000}"/>
          </ac:spMkLst>
        </pc:spChg>
      </pc:sldChg>
      <pc:sldChg chg="add">
        <pc:chgData name="Mariano Sánchez" userId="66ab8c7d175a1c6d" providerId="LiveId" clId="{CC2466A7-98F7-482B-A78E-311D4F93CC1C}" dt="2018-06-22T19:31:58.391" v="239"/>
        <pc:sldMkLst>
          <pc:docMk/>
          <pc:sldMk cId="1672307300" sldId="1059"/>
        </pc:sldMkLst>
      </pc:sldChg>
      <pc:sldChg chg="add">
        <pc:chgData name="Mariano Sánchez" userId="66ab8c7d175a1c6d" providerId="LiveId" clId="{CC2466A7-98F7-482B-A78E-311D4F93CC1C}" dt="2018-06-22T19:31:58.391" v="239"/>
        <pc:sldMkLst>
          <pc:docMk/>
          <pc:sldMk cId="1635859506" sldId="1060"/>
        </pc:sldMkLst>
      </pc:sldChg>
      <pc:sldChg chg="add">
        <pc:chgData name="Mariano Sánchez" userId="66ab8c7d175a1c6d" providerId="LiveId" clId="{CC2466A7-98F7-482B-A78E-311D4F93CC1C}" dt="2018-06-22T19:31:58.391" v="239"/>
        <pc:sldMkLst>
          <pc:docMk/>
          <pc:sldMk cId="3795480778" sldId="1063"/>
        </pc:sldMkLst>
      </pc:sldChg>
      <pc:sldChg chg="add">
        <pc:chgData name="Mariano Sánchez" userId="66ab8c7d175a1c6d" providerId="LiveId" clId="{CC2466A7-98F7-482B-A78E-311D4F93CC1C}" dt="2018-06-22T19:31:58.391" v="239"/>
        <pc:sldMkLst>
          <pc:docMk/>
          <pc:sldMk cId="1023156277" sldId="1064"/>
        </pc:sldMkLst>
      </pc:sldChg>
      <pc:sldChg chg="add">
        <pc:chgData name="Mariano Sánchez" userId="66ab8c7d175a1c6d" providerId="LiveId" clId="{CC2466A7-98F7-482B-A78E-311D4F93CC1C}" dt="2018-06-22T19:31:58.391" v="239"/>
        <pc:sldMkLst>
          <pc:docMk/>
          <pc:sldMk cId="3590443938" sldId="1065"/>
        </pc:sldMkLst>
      </pc:sldChg>
      <pc:sldChg chg="modSp">
        <pc:chgData name="Mariano Sánchez" userId="66ab8c7d175a1c6d" providerId="LiveId" clId="{CC2466A7-98F7-482B-A78E-311D4F93CC1C}" dt="2018-06-01T12:36:14.710" v="105" actId="20577"/>
        <pc:sldMkLst>
          <pc:docMk/>
          <pc:sldMk cId="4081974309" sldId="1067"/>
        </pc:sldMkLst>
        <pc:spChg chg="mod">
          <ac:chgData name="Mariano Sánchez" userId="66ab8c7d175a1c6d" providerId="LiveId" clId="{CC2466A7-98F7-482B-A78E-311D4F93CC1C}" dt="2018-06-01T12:36:14.710" v="105" actId="20577"/>
          <ac:spMkLst>
            <pc:docMk/>
            <pc:sldMk cId="4081974309" sldId="1067"/>
            <ac:spMk id="3" creationId="{00000000-0000-0000-0000-000000000000}"/>
          </ac:spMkLst>
        </pc:spChg>
      </pc:sldChg>
      <pc:sldChg chg="add">
        <pc:chgData name="Mariano Sánchez" userId="66ab8c7d175a1c6d" providerId="LiveId" clId="{CC2466A7-98F7-482B-A78E-311D4F93CC1C}" dt="2018-06-01T12:29:13.969" v="0" actId="20577"/>
        <pc:sldMkLst>
          <pc:docMk/>
          <pc:sldMk cId="777391933" sldId="1087"/>
        </pc:sldMkLst>
      </pc:sldChg>
      <pc:sldMasterChg chg="delSldLayout">
        <pc:chgData name="Mariano Sánchez" userId="66ab8c7d175a1c6d" providerId="LiveId" clId="{CC2466A7-98F7-482B-A78E-311D4F93CC1C}" dt="2018-06-22T19:29:48.657" v="213" actId="2696"/>
        <pc:sldMasterMkLst>
          <pc:docMk/>
          <pc:sldMasterMk cId="1510416591" sldId="2147484203"/>
        </pc:sldMasterMkLst>
      </pc:sldMasterChg>
    </pc:docChg>
  </pc:docChgLst>
  <pc:docChgLst>
    <pc:chgData name="Mariano Sánchez" userId="66ab8c7d175a1c6d" providerId="LiveId" clId="{1F964031-0975-450C-925A-4EAA55585A1F}"/>
  </pc:docChgLst>
  <pc:docChgLst>
    <pc:chgData name="Mariano Sánchez" userId="66ab8c7d175a1c6d" providerId="LiveId" clId="{B88A3ABE-2E8B-4D9D-BF3B-11417BB697B2}"/>
    <pc:docChg chg="undo addSld delSld modSld sldOrd modSection">
      <pc:chgData name="Mariano Sánchez" userId="66ab8c7d175a1c6d" providerId="LiveId" clId="{B88A3ABE-2E8B-4D9D-BF3B-11417BB697B2}" dt="2018-05-04T13:01:37.490" v="41" actId="6549"/>
      <pc:docMkLst>
        <pc:docMk/>
      </pc:docMkLst>
      <pc:sldChg chg="add ord">
        <pc:chgData name="Mariano Sánchez" userId="66ab8c7d175a1c6d" providerId="LiveId" clId="{B88A3ABE-2E8B-4D9D-BF3B-11417BB697B2}" dt="2018-05-04T12:59:13.505" v="1" actId="6549"/>
        <pc:sldMkLst>
          <pc:docMk/>
          <pc:sldMk cId="4230701731" sldId="262"/>
        </pc:sldMkLst>
      </pc:sldChg>
      <pc:sldChg chg="modSp">
        <pc:chgData name="Mariano Sánchez" userId="66ab8c7d175a1c6d" providerId="LiveId" clId="{B88A3ABE-2E8B-4D9D-BF3B-11417BB697B2}" dt="2018-05-04T12:59:30.478" v="3" actId="20577"/>
        <pc:sldMkLst>
          <pc:docMk/>
          <pc:sldMk cId="968472838" sldId="1050"/>
        </pc:sldMkLst>
        <pc:spChg chg="mod">
          <ac:chgData name="Mariano Sánchez" userId="66ab8c7d175a1c6d" providerId="LiveId" clId="{B88A3ABE-2E8B-4D9D-BF3B-11417BB697B2}" dt="2018-05-04T12:59:30.478" v="3" actId="20577"/>
          <ac:spMkLst>
            <pc:docMk/>
            <pc:sldMk cId="968472838" sldId="1050"/>
            <ac:spMk id="17" creationId="{00000000-0000-0000-0000-000000000000}"/>
          </ac:spMkLst>
        </pc:spChg>
      </pc:sldChg>
      <pc:sldChg chg="modSp">
        <pc:chgData name="Mariano Sánchez" userId="66ab8c7d175a1c6d" providerId="LiveId" clId="{B88A3ABE-2E8B-4D9D-BF3B-11417BB697B2}" dt="2018-05-04T13:01:37.490" v="41" actId="6549"/>
        <pc:sldMkLst>
          <pc:docMk/>
          <pc:sldMk cId="4081974309" sldId="1067"/>
        </pc:sldMkLst>
        <pc:spChg chg="mod">
          <ac:chgData name="Mariano Sánchez" userId="66ab8c7d175a1c6d" providerId="LiveId" clId="{B88A3ABE-2E8B-4D9D-BF3B-11417BB697B2}" dt="2018-05-04T13:01:37.490" v="41" actId="6549"/>
          <ac:spMkLst>
            <pc:docMk/>
            <pc:sldMk cId="4081974309" sldId="1067"/>
            <ac:spMk id="3" creationId="{00000000-0000-0000-0000-000000000000}"/>
          </ac:spMkLst>
        </pc:spChg>
      </pc:sldChg>
      <pc:sldChg chg="modSp">
        <pc:chgData name="Mariano Sánchez" userId="66ab8c7d175a1c6d" providerId="LiveId" clId="{B88A3ABE-2E8B-4D9D-BF3B-11417BB697B2}" dt="2018-05-04T13:00:02.842" v="9" actId="20577"/>
        <pc:sldMkLst>
          <pc:docMk/>
          <pc:sldMk cId="1822970175" sldId="1072"/>
        </pc:sldMkLst>
        <pc:spChg chg="mod">
          <ac:chgData name="Mariano Sánchez" userId="66ab8c7d175a1c6d" providerId="LiveId" clId="{B88A3ABE-2E8B-4D9D-BF3B-11417BB697B2}" dt="2018-05-04T13:00:02.842" v="9" actId="20577"/>
          <ac:spMkLst>
            <pc:docMk/>
            <pc:sldMk cId="1822970175" sldId="1072"/>
            <ac:spMk id="3" creationId="{00000000-0000-0000-0000-000000000000}"/>
          </ac:spMkLst>
        </pc:spChg>
      </pc:sldChg>
    </pc:docChg>
  </pc:docChgLst>
  <pc:docChgLst>
    <pc:chgData name="Mariano Sánchez" userId="66ab8c7d175a1c6d" providerId="LiveId" clId="{F147E9BE-DBBE-4F01-93C6-8AB18B4A4AF8}"/>
    <pc:docChg chg="addSld delSld modSld modSection">
      <pc:chgData name="Mariano Sánchez" userId="66ab8c7d175a1c6d" providerId="LiveId" clId="{F147E9BE-DBBE-4F01-93C6-8AB18B4A4AF8}" dt="2018-07-11T21:20:40.679" v="13"/>
      <pc:docMkLst>
        <pc:docMk/>
      </pc:docMkLst>
      <pc:sldChg chg="add del">
        <pc:chgData name="Mariano Sánchez" userId="66ab8c7d175a1c6d" providerId="LiveId" clId="{F147E9BE-DBBE-4F01-93C6-8AB18B4A4AF8}" dt="2018-07-11T21:20:33.993" v="12"/>
        <pc:sldMkLst>
          <pc:docMk/>
          <pc:sldMk cId="2697970718" sldId="314"/>
        </pc:sldMkLst>
      </pc:sldChg>
      <pc:sldChg chg="del">
        <pc:chgData name="Mariano Sánchez" userId="66ab8c7d175a1c6d" providerId="LiveId" clId="{F147E9BE-DBBE-4F01-93C6-8AB18B4A4AF8}" dt="2018-07-11T21:20:26.806" v="9" actId="2696"/>
        <pc:sldMkLst>
          <pc:docMk/>
          <pc:sldMk cId="3953573229" sldId="314"/>
        </pc:sldMkLst>
      </pc:sldChg>
      <pc:sldChg chg="add del">
        <pc:chgData name="Mariano Sánchez" userId="66ab8c7d175a1c6d" providerId="LiveId" clId="{F147E9BE-DBBE-4F01-93C6-8AB18B4A4AF8}" dt="2018-07-11T21:19:58.764" v="8"/>
        <pc:sldMkLst>
          <pc:docMk/>
          <pc:sldMk cId="3470785236" sldId="1041"/>
        </pc:sldMkLst>
      </pc:sldChg>
      <pc:sldChg chg="del">
        <pc:chgData name="Mariano Sánchez" userId="66ab8c7d175a1c6d" providerId="LiveId" clId="{F147E9BE-DBBE-4F01-93C6-8AB18B4A4AF8}" dt="2018-07-11T21:19:45.298" v="0" actId="2696"/>
        <pc:sldMkLst>
          <pc:docMk/>
          <pc:sldMk cId="3957981297" sldId="1041"/>
        </pc:sldMkLst>
      </pc:sldChg>
      <pc:sldChg chg="add del">
        <pc:chgData name="Mariano Sánchez" userId="66ab8c7d175a1c6d" providerId="LiveId" clId="{F147E9BE-DBBE-4F01-93C6-8AB18B4A4AF8}" dt="2018-07-11T21:19:58.764" v="8"/>
        <pc:sldMkLst>
          <pc:docMk/>
          <pc:sldMk cId="1293284700" sldId="1042"/>
        </pc:sldMkLst>
      </pc:sldChg>
      <pc:sldChg chg="del">
        <pc:chgData name="Mariano Sánchez" userId="66ab8c7d175a1c6d" providerId="LiveId" clId="{F147E9BE-DBBE-4F01-93C6-8AB18B4A4AF8}" dt="2018-07-11T21:19:45.305" v="2" actId="2696"/>
        <pc:sldMkLst>
          <pc:docMk/>
          <pc:sldMk cId="2481541787" sldId="1042"/>
        </pc:sldMkLst>
      </pc:sldChg>
      <pc:sldChg chg="modTransition">
        <pc:chgData name="Mariano Sánchez" userId="66ab8c7d175a1c6d" providerId="LiveId" clId="{F147E9BE-DBBE-4F01-93C6-8AB18B4A4AF8}" dt="2018-07-11T21:20:40.679" v="13"/>
        <pc:sldMkLst>
          <pc:docMk/>
          <pc:sldMk cId="1271030412" sldId="1055"/>
        </pc:sldMkLst>
      </pc:sldChg>
      <pc:sldChg chg="modTransition">
        <pc:chgData name="Mariano Sánchez" userId="66ab8c7d175a1c6d" providerId="LiveId" clId="{F147E9BE-DBBE-4F01-93C6-8AB18B4A4AF8}" dt="2018-07-11T21:20:40.679" v="13"/>
        <pc:sldMkLst>
          <pc:docMk/>
          <pc:sldMk cId="3883210844" sldId="1056"/>
        </pc:sldMkLst>
      </pc:sldChg>
      <pc:sldChg chg="del">
        <pc:chgData name="Mariano Sánchez" userId="66ab8c7d175a1c6d" providerId="LiveId" clId="{F147E9BE-DBBE-4F01-93C6-8AB18B4A4AF8}" dt="2018-07-11T21:19:45.314" v="3" actId="2696"/>
        <pc:sldMkLst>
          <pc:docMk/>
          <pc:sldMk cId="2135476914" sldId="1070"/>
        </pc:sldMkLst>
      </pc:sldChg>
      <pc:sldChg chg="add del">
        <pc:chgData name="Mariano Sánchez" userId="66ab8c7d175a1c6d" providerId="LiveId" clId="{F147E9BE-DBBE-4F01-93C6-8AB18B4A4AF8}" dt="2018-07-11T21:19:58.764" v="8"/>
        <pc:sldMkLst>
          <pc:docMk/>
          <pc:sldMk cId="2512335217" sldId="1070"/>
        </pc:sldMkLst>
      </pc:sldChg>
      <pc:sldChg chg="add del modTransition">
        <pc:chgData name="Mariano Sánchez" userId="66ab8c7d175a1c6d" providerId="LiveId" clId="{F147E9BE-DBBE-4F01-93C6-8AB18B4A4AF8}" dt="2018-07-11T21:19:58.764" v="8"/>
        <pc:sldMkLst>
          <pc:docMk/>
          <pc:sldMk cId="1528569256" sldId="1873"/>
        </pc:sldMkLst>
      </pc:sldChg>
      <pc:sldChg chg="del">
        <pc:chgData name="Mariano Sánchez" userId="66ab8c7d175a1c6d" providerId="LiveId" clId="{F147E9BE-DBBE-4F01-93C6-8AB18B4A4AF8}" dt="2018-07-11T21:19:45.336" v="6" actId="2696"/>
        <pc:sldMkLst>
          <pc:docMk/>
          <pc:sldMk cId="3180196605" sldId="1873"/>
        </pc:sldMkLst>
      </pc:sldChg>
      <pc:sldChg chg="add del">
        <pc:chgData name="Mariano Sánchez" userId="66ab8c7d175a1c6d" providerId="LiveId" clId="{F147E9BE-DBBE-4F01-93C6-8AB18B4A4AF8}" dt="2018-07-11T21:19:58.764" v="8"/>
        <pc:sldMkLst>
          <pc:docMk/>
          <pc:sldMk cId="2068430832" sldId="1874"/>
        </pc:sldMkLst>
      </pc:sldChg>
      <pc:sldChg chg="del">
        <pc:chgData name="Mariano Sánchez" userId="66ab8c7d175a1c6d" providerId="LiveId" clId="{F147E9BE-DBBE-4F01-93C6-8AB18B4A4AF8}" dt="2018-07-11T21:19:45.331" v="5" actId="2696"/>
        <pc:sldMkLst>
          <pc:docMk/>
          <pc:sldMk cId="4175524283" sldId="1874"/>
        </pc:sldMkLst>
      </pc:sldChg>
      <pc:sldChg chg="del">
        <pc:chgData name="Mariano Sánchez" userId="66ab8c7d175a1c6d" providerId="LiveId" clId="{F147E9BE-DBBE-4F01-93C6-8AB18B4A4AF8}" dt="2018-07-11T21:19:45.320" v="4" actId="2696"/>
        <pc:sldMkLst>
          <pc:docMk/>
          <pc:sldMk cId="1907924093" sldId="1875"/>
        </pc:sldMkLst>
      </pc:sldChg>
      <pc:sldChg chg="add del">
        <pc:chgData name="Mariano Sánchez" userId="66ab8c7d175a1c6d" providerId="LiveId" clId="{F147E9BE-DBBE-4F01-93C6-8AB18B4A4AF8}" dt="2018-07-11T21:19:58.764" v="8"/>
        <pc:sldMkLst>
          <pc:docMk/>
          <pc:sldMk cId="3052960733" sldId="1875"/>
        </pc:sldMkLst>
      </pc:sldChg>
      <pc:sldMasterChg chg="delSldLayout">
        <pc:chgData name="Mariano Sánchez" userId="66ab8c7d175a1c6d" providerId="LiveId" clId="{F147E9BE-DBBE-4F01-93C6-8AB18B4A4AF8}" dt="2018-07-11T21:19:45.301" v="1" actId="2696"/>
        <pc:sldMasterMkLst>
          <pc:docMk/>
          <pc:sldMasterMk cId="1510416591" sldId="2147484203"/>
        </pc:sldMasterMkLst>
        <pc:sldLayoutChg chg="del">
          <pc:chgData name="Mariano Sánchez" userId="66ab8c7d175a1c6d" providerId="LiveId" clId="{F147E9BE-DBBE-4F01-93C6-8AB18B4A4AF8}" dt="2018-07-11T21:19:45.301" v="1" actId="2696"/>
          <pc:sldLayoutMkLst>
            <pc:docMk/>
            <pc:sldMasterMk cId="1510416591" sldId="2147484203"/>
            <pc:sldLayoutMk cId="401703185" sldId="2147484298"/>
          </pc:sldLayoutMkLst>
        </pc:sldLayoutChg>
      </pc:sldMasterChg>
      <pc:sldMasterChg chg="delSldLayout">
        <pc:chgData name="Mariano Sánchez" userId="66ab8c7d175a1c6d" providerId="LiveId" clId="{F147E9BE-DBBE-4F01-93C6-8AB18B4A4AF8}" dt="2018-07-11T21:20:26.807" v="10" actId="2696"/>
        <pc:sldMasterMkLst>
          <pc:docMk/>
          <pc:sldMasterMk cId="1993266172" sldId="2147484275"/>
        </pc:sldMasterMkLst>
        <pc:sldLayoutChg chg="del">
          <pc:chgData name="Mariano Sánchez" userId="66ab8c7d175a1c6d" providerId="LiveId" clId="{F147E9BE-DBBE-4F01-93C6-8AB18B4A4AF8}" dt="2018-07-11T21:20:26.807" v="10" actId="2696"/>
          <pc:sldLayoutMkLst>
            <pc:docMk/>
            <pc:sldMasterMk cId="1993266172" sldId="2147484275"/>
            <pc:sldLayoutMk cId="3632017250" sldId="214748429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8/12/2019</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8/12/2019</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5124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398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8/12/2019 16:56</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733754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8/12/2019 16:57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468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8/12/2019 16:56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1004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Reusing code is dramatically better with the .NET Standard Library. It includes reference implementations, just like the PCL but it also can be extended with full implementations shared across all platforms.</a:t>
            </a:r>
            <a:endParaRPr lang="en-US" dirty="0">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7009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893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8/12/2019 16:56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4007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8/12/2019 16:56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8178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0D5CE03-F8EF-43B5-BB9A-3195C0C2B92A}" type="datetime1">
              <a:rPr lang="en-US" smtClean="0"/>
              <a:t>8/12/2019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33</a:t>
            </a:fld>
            <a:endParaRPr lang="en-US" dirty="0"/>
          </a:p>
        </p:txBody>
      </p:sp>
    </p:spTree>
    <p:extLst>
      <p:ext uri="{BB962C8B-B14F-4D97-AF65-F5344CB8AC3E}">
        <p14:creationId xmlns:p14="http://schemas.microsoft.com/office/powerpoint/2010/main" val="3337772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990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8/12/2019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7245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9690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671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8/12/2019 16:56</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8/12/2019 16:56</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38</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8/12/2019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7518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8/12/2019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2584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C482AD-3388-4C1E-92FA-AE614C91732E}"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8/12/2019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127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8/12/2019 16:56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5253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299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660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6438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0693333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110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70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191119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3854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428896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375212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34398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40266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20099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275978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0265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401915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0469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0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2060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80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8733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365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06139412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3367000494"/>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988763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974942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509515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17036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95731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6474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1620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38920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07176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6278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6258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653869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90707385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6549844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36608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2340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402726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264896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445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303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2415407"/>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9090183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4168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2"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41590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8/12/2019</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theme" Target="../theme/theme10.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5.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13.png"/><Relationship Id="rId2" Type="http://schemas.openxmlformats.org/officeDocument/2006/relationships/slideLayout" Target="../slideLayouts/slideLayout84.xml"/><Relationship Id="rId16"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theme" Target="../theme/theme7.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image" Target="../media/image17.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image" Target="../media/image1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theme" Target="../theme/theme8.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slideLayout" Target="../slideLayouts/slideLayout171.xml"/><Relationship Id="rId3" Type="http://schemas.openxmlformats.org/officeDocument/2006/relationships/slideLayout" Target="../slideLayouts/slideLayout156.xml"/><Relationship Id="rId21" Type="http://schemas.openxmlformats.org/officeDocument/2006/relationships/theme" Target="../theme/theme9.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20" Type="http://schemas.openxmlformats.org/officeDocument/2006/relationships/slideLayout" Target="../slideLayouts/slideLayout173.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10" Type="http://schemas.openxmlformats.org/officeDocument/2006/relationships/slideLayout" Target="../slideLayouts/slideLayout163.xml"/><Relationship Id="rId19" Type="http://schemas.openxmlformats.org/officeDocument/2006/relationships/slideLayout" Target="../slideLayouts/slideLayout172.xml"/><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2639171233"/>
      </p:ext>
    </p:extLst>
  </p:cSld>
  <p:clrMap bg1="lt1" tx1="dk1" bg2="lt2" tx2="dk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 id="2147484340" r:id="rId19"/>
    <p:sldLayoutId id="2147484341" r:id="rId20"/>
    <p:sldLayoutId id="2147484342" r:id="rId21"/>
    <p:sldLayoutId id="2147484343" r:id="rId22"/>
    <p:sldLayoutId id="2147484344" r:id="rId23"/>
    <p:sldLayoutId id="2147484345" r:id="rId24"/>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97" r:id="rId33"/>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1993266172"/>
      </p:ext>
    </p:extLst>
  </p:cSld>
  <p:clrMap bg1="dk1" tx1="lt1" bg2="dk2" tx2="lt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 id="2147484287" r:id="rId12"/>
    <p:sldLayoutId id="2147484288" r:id="rId13"/>
    <p:sldLayoutId id="2147484289" r:id="rId14"/>
    <p:sldLayoutId id="2147484290" r:id="rId15"/>
    <p:sldLayoutId id="2147484291" r:id="rId16"/>
    <p:sldLayoutId id="2147484292" r:id="rId17"/>
    <p:sldLayoutId id="2147484293" r:id="rId18"/>
    <p:sldLayoutId id="2147484294" r:id="rId19"/>
    <p:sldLayoutId id="2147484295" r:id="rId2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5.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16.xml"/><Relationship Id="rId6" Type="http://schemas.microsoft.com/office/2007/relationships/hdphoto" Target="../media/hdphoto2.wdp"/><Relationship Id="rId5" Type="http://schemas.openxmlformats.org/officeDocument/2006/relationships/image" Target="../media/image40.png"/><Relationship Id="rId4" Type="http://schemas.openxmlformats.org/officeDocument/2006/relationships/image" Target="../media/image39.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0.xml"/></Relationships>
</file>

<file path=ppt/slides/_rels/slide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ＭＳ Ｐゴシック"/>
              </a:rPr>
              <a:t>Mariano Sánchez</a:t>
            </a: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sanchezmariano@outlook.com</a:t>
            </a:r>
            <a:b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b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marianosz</a:t>
            </a:r>
            <a:endPar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endParaRP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http://</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weblogs.asp.net</a:t>
            </a: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a:t>
            </a:r>
          </a:p>
        </p:txBody>
      </p:sp>
    </p:spTree>
    <p:extLst>
      <p:ext uri="{BB962C8B-B14F-4D97-AF65-F5344CB8AC3E}">
        <p14:creationId xmlns:p14="http://schemas.microsoft.com/office/powerpoint/2010/main" val="802718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Deploy</a:t>
            </a:r>
            <a:endParaRPr lang="es-AR" sz="4600" dirty="0"/>
          </a:p>
        </p:txBody>
      </p:sp>
    </p:spTree>
    <p:extLst>
      <p:ext uri="{BB962C8B-B14F-4D97-AF65-F5344CB8AC3E}">
        <p14:creationId xmlns:p14="http://schemas.microsoft.com/office/powerpoint/2010/main" val="259839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180375"/>
          </a:xfrm>
        </p:spPr>
        <p:txBody>
          <a:bodyPr/>
          <a:lstStyle/>
          <a:p>
            <a:r>
              <a:rPr lang="es-AR" sz="3600" dirty="0" err="1">
                <a:solidFill>
                  <a:schemeClr val="bg1"/>
                </a:solidFill>
              </a:rPr>
              <a:t>Xcopy</a:t>
            </a:r>
            <a:r>
              <a:rPr lang="es-AR" sz="3600" dirty="0">
                <a:solidFill>
                  <a:schemeClr val="bg1"/>
                </a:solidFill>
              </a:rPr>
              <a:t> </a:t>
            </a:r>
            <a:r>
              <a:rPr lang="es-AR" sz="3600" dirty="0" err="1">
                <a:solidFill>
                  <a:schemeClr val="bg1"/>
                </a:solidFill>
              </a:rPr>
              <a:t>deployment</a:t>
            </a:r>
            <a:endParaRPr lang="es-AR" sz="3600" dirty="0">
              <a:solidFill>
                <a:schemeClr val="bg1"/>
              </a:solidFill>
            </a:endParaRPr>
          </a:p>
          <a:p>
            <a:pPr lvl="1"/>
            <a:r>
              <a:rPr lang="es-AR" dirty="0" err="1">
                <a:solidFill>
                  <a:schemeClr val="bg1"/>
                </a:solidFill>
                <a:latin typeface="+mj-lt"/>
              </a:rPr>
              <a:t>On-premises</a:t>
            </a:r>
            <a:endParaRPr lang="es-AR" dirty="0">
              <a:solidFill>
                <a:schemeClr val="bg1"/>
              </a:solidFill>
              <a:latin typeface="+mj-lt"/>
            </a:endParaRPr>
          </a:p>
          <a:p>
            <a:pPr lvl="1"/>
            <a:r>
              <a:rPr lang="es-AR" dirty="0">
                <a:solidFill>
                  <a:schemeClr val="bg1"/>
                </a:solidFill>
                <a:latin typeface="+mj-lt"/>
              </a:rPr>
              <a:t>Azure - Windows </a:t>
            </a:r>
            <a:r>
              <a:rPr lang="es-AR" dirty="0" err="1">
                <a:solidFill>
                  <a:schemeClr val="bg1"/>
                </a:solidFill>
                <a:latin typeface="+mj-lt"/>
              </a:rPr>
              <a:t>or</a:t>
            </a:r>
            <a:r>
              <a:rPr lang="es-AR" dirty="0">
                <a:solidFill>
                  <a:schemeClr val="bg1"/>
                </a:solidFill>
                <a:latin typeface="+mj-lt"/>
              </a:rPr>
              <a:t> Linux </a:t>
            </a:r>
            <a:r>
              <a:rPr lang="es-AR" dirty="0" err="1">
                <a:solidFill>
                  <a:schemeClr val="bg1"/>
                </a:solidFill>
                <a:latin typeface="+mj-lt"/>
              </a:rPr>
              <a:t>VMs</a:t>
            </a:r>
            <a:endParaRPr lang="es-AR" dirty="0">
              <a:solidFill>
                <a:schemeClr val="bg1"/>
              </a:solidFill>
              <a:latin typeface="+mj-lt"/>
            </a:endParaRPr>
          </a:p>
          <a:p>
            <a:pPr lvl="1"/>
            <a:r>
              <a:rPr lang="es-AR" dirty="0" err="1">
                <a:solidFill>
                  <a:schemeClr val="bg1"/>
                </a:solidFill>
                <a:latin typeface="+mj-lt"/>
              </a:rPr>
              <a:t>Docker</a:t>
            </a:r>
            <a:r>
              <a:rPr lang="es-AR" dirty="0">
                <a:solidFill>
                  <a:schemeClr val="bg1"/>
                </a:solidFill>
                <a:latin typeface="+mj-lt"/>
              </a:rPr>
              <a:t> container</a:t>
            </a:r>
          </a:p>
          <a:p>
            <a:pPr lvl="1"/>
            <a:r>
              <a:rPr lang="es-AR" dirty="0">
                <a:solidFill>
                  <a:schemeClr val="bg1"/>
                </a:solidFill>
                <a:latin typeface="+mj-lt"/>
              </a:rPr>
              <a:t>Windows container</a:t>
            </a:r>
          </a:p>
          <a:p>
            <a:r>
              <a:rPr lang="en-US" sz="3600" dirty="0">
                <a:solidFill>
                  <a:schemeClr val="bg1"/>
                </a:solidFill>
              </a:rPr>
              <a:t>You can use any of the deployment technology available on the corresponding OS (Windows / Linux / OS X)</a:t>
            </a:r>
            <a:endParaRPr lang="es-AR" sz="3600" dirty="0">
              <a:solidFill>
                <a:schemeClr val="bg1"/>
              </a:solidFill>
            </a:endParaRPr>
          </a:p>
          <a:p>
            <a:pPr lvl="1"/>
            <a:r>
              <a:rPr lang="es-AR" dirty="0">
                <a:solidFill>
                  <a:schemeClr val="bg1"/>
                </a:solidFill>
                <a:latin typeface="+mj-lt"/>
              </a:rPr>
              <a:t>.NET Core </a:t>
            </a:r>
            <a:r>
              <a:rPr lang="es-AR" dirty="0" err="1">
                <a:solidFill>
                  <a:schemeClr val="bg1"/>
                </a:solidFill>
                <a:latin typeface="+mj-lt"/>
              </a:rPr>
              <a:t>travels</a:t>
            </a:r>
            <a:r>
              <a:rPr lang="es-AR" dirty="0">
                <a:solidFill>
                  <a:schemeClr val="bg1"/>
                </a:solidFill>
                <a:latin typeface="+mj-lt"/>
              </a:rPr>
              <a:t> </a:t>
            </a:r>
            <a:r>
              <a:rPr lang="es-AR" dirty="0" err="1">
                <a:solidFill>
                  <a:schemeClr val="bg1"/>
                </a:solidFill>
                <a:latin typeface="+mj-lt"/>
              </a:rPr>
              <a:t>with</a:t>
            </a:r>
            <a:r>
              <a:rPr lang="es-AR" dirty="0">
                <a:solidFill>
                  <a:schemeClr val="bg1"/>
                </a:solidFill>
                <a:latin typeface="+mj-lt"/>
              </a:rPr>
              <a:t> the app</a:t>
            </a:r>
          </a:p>
          <a:p>
            <a:pPr lvl="1"/>
            <a:r>
              <a:rPr lang="en-US" dirty="0">
                <a:solidFill>
                  <a:schemeClr val="bg1"/>
                </a:solidFill>
                <a:latin typeface="+mj-lt"/>
              </a:rPr>
              <a:t>A machine-level .NET installation is not required, only the runtime.</a:t>
            </a:r>
            <a:endParaRPr lang="es-AR" dirty="0">
              <a:solidFill>
                <a:schemeClr val="bg1"/>
              </a:solidFill>
              <a:latin typeface="+mj-lt"/>
            </a:endParaRPr>
          </a:p>
        </p:txBody>
      </p:sp>
      <p:sp>
        <p:nvSpPr>
          <p:cNvPr id="3" name="Title 2"/>
          <p:cNvSpPr>
            <a:spLocks noGrp="1"/>
          </p:cNvSpPr>
          <p:nvPr>
            <p:ph type="title"/>
          </p:nvPr>
        </p:nvSpPr>
        <p:spPr/>
        <p:txBody>
          <a:bodyPr/>
          <a:lstStyle/>
          <a:p>
            <a:r>
              <a:rPr lang="es-AR" dirty="0">
                <a:solidFill>
                  <a:schemeClr val="bg1"/>
                </a:solidFill>
              </a:rPr>
              <a:t>Deploy</a:t>
            </a:r>
          </a:p>
        </p:txBody>
      </p:sp>
    </p:spTree>
    <p:extLst>
      <p:ext uri="{BB962C8B-B14F-4D97-AF65-F5344CB8AC3E}">
        <p14:creationId xmlns:p14="http://schemas.microsoft.com/office/powerpoint/2010/main" val="289675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.NET Core application deployment options</a:t>
            </a:r>
          </a:p>
        </p:txBody>
      </p:sp>
      <p:pic>
        <p:nvPicPr>
          <p:cNvPr id="1026" name="Picture 2" descr="You can deploy .NET Core applications as framework-dependent applications and as self-contained applications.">
            <a:extLst>
              <a:ext uri="{FF2B5EF4-FFF2-40B4-BE49-F238E27FC236}">
                <a16:creationId xmlns:a16="http://schemas.microsoft.com/office/drawing/2014/main" id="{557BFC8F-4F58-4AFB-BA65-EAB3C9C68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0052" y="1086691"/>
            <a:ext cx="5349854" cy="5678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320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468916"/>
          </a:xfrm>
        </p:spPr>
        <p:txBody>
          <a:bodyPr/>
          <a:lstStyle/>
          <a:p>
            <a:r>
              <a:rPr lang="en-US" sz="3200" b="1" dirty="0">
                <a:solidFill>
                  <a:schemeClr val="bg1"/>
                </a:solidFill>
              </a:rPr>
              <a:t>Framework-dependent applications</a:t>
            </a:r>
            <a:r>
              <a:rPr lang="en-US" sz="3200" dirty="0">
                <a:solidFill>
                  <a:schemeClr val="bg1"/>
                </a:solidFill>
              </a:rPr>
              <a:t> require the .NET Core framework to be installed on the machine that the app will run on.</a:t>
            </a:r>
          </a:p>
          <a:p>
            <a:pPr lvl="1"/>
            <a:r>
              <a:rPr lang="en-US" sz="3200" b="1" dirty="0">
                <a:solidFill>
                  <a:schemeClr val="bg1"/>
                </a:solidFill>
              </a:rPr>
              <a:t>Self-contained applications don’t</a:t>
            </a:r>
            <a:r>
              <a:rPr lang="en-US" sz="3200" dirty="0">
                <a:solidFill>
                  <a:schemeClr val="bg1"/>
                </a:solidFill>
              </a:rPr>
              <a:t>, because they contain everything the app needs to run</a:t>
            </a:r>
          </a:p>
          <a:p>
            <a:r>
              <a:rPr lang="en-US" sz="3200" b="1" dirty="0">
                <a:solidFill>
                  <a:schemeClr val="bg1"/>
                </a:solidFill>
              </a:rPr>
              <a:t>Framework-dependent applications</a:t>
            </a:r>
            <a:r>
              <a:rPr lang="en-US" sz="3200" dirty="0">
                <a:solidFill>
                  <a:schemeClr val="bg1"/>
                </a:solidFill>
              </a:rPr>
              <a:t> can run on any operating system that you install .NET Core on, without modification</a:t>
            </a:r>
          </a:p>
          <a:p>
            <a:pPr lvl="1"/>
            <a:r>
              <a:rPr lang="en-US" sz="3200" dirty="0">
                <a:solidFill>
                  <a:schemeClr val="bg1"/>
                </a:solidFill>
              </a:rPr>
              <a:t>In contrast, for every OS that you want a </a:t>
            </a:r>
            <a:r>
              <a:rPr lang="en-US" sz="3200" b="1" dirty="0">
                <a:solidFill>
                  <a:schemeClr val="bg1"/>
                </a:solidFill>
              </a:rPr>
              <a:t>self-contained app</a:t>
            </a:r>
            <a:r>
              <a:rPr lang="en-US" sz="3200" dirty="0">
                <a:solidFill>
                  <a:schemeClr val="bg1"/>
                </a:solidFill>
              </a:rPr>
              <a:t> to run on, you need to publish an OS-specific version</a:t>
            </a:r>
          </a:p>
        </p:txBody>
      </p:sp>
      <p:sp>
        <p:nvSpPr>
          <p:cNvPr id="3" name="Title 2"/>
          <p:cNvSpPr>
            <a:spLocks noGrp="1"/>
          </p:cNvSpPr>
          <p:nvPr>
            <p:ph type="title"/>
          </p:nvPr>
        </p:nvSpPr>
        <p:spPr/>
        <p:txBody>
          <a:bodyPr/>
          <a:lstStyle/>
          <a:p>
            <a:r>
              <a:rPr lang="en-US" dirty="0">
                <a:solidFill>
                  <a:schemeClr val="bg1"/>
                </a:solidFill>
              </a:rPr>
              <a:t>.NET Core application deployment options</a:t>
            </a:r>
            <a:endParaRPr lang="es-AR" dirty="0">
              <a:solidFill>
                <a:schemeClr val="bg1"/>
              </a:solidFill>
            </a:endParaRPr>
          </a:p>
        </p:txBody>
      </p:sp>
    </p:spTree>
    <p:extLst>
      <p:ext uri="{BB962C8B-B14F-4D97-AF65-F5344CB8AC3E}">
        <p14:creationId xmlns:p14="http://schemas.microsoft.com/office/powerpoint/2010/main" val="401055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179552"/>
            <a:ext cx="3030787" cy="1050016"/>
          </a:xfrm>
          <a:prstGeom prst="rect">
            <a:avLst/>
          </a:prstGeom>
        </p:spPr>
        <p:txBody>
          <a:bodyPr vert="horz" wrap="square" lIns="0" tIns="98399" rIns="0" bIns="0" rtlCol="0">
            <a:spAutoFit/>
          </a:bodyPr>
          <a:lstStyle/>
          <a:p>
            <a:pPr marL="12696" marR="0" lvl="0" indent="0" algn="l" defTabSz="914363" rtl="0" eaLnBrk="1" fontAlgn="auto" latinLnBrk="0" hangingPunct="1">
              <a:lnSpc>
                <a:spcPct val="100000"/>
              </a:lnSpc>
              <a:spcBef>
                <a:spcPts val="77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Host my app</a:t>
            </a:r>
          </a:p>
          <a:p>
            <a:pPr marL="926822" marR="0" lvl="0" indent="0" algn="l" defTabSz="914363" rtl="0" eaLnBrk="1" fontAlgn="auto" latinLnBrk="0" hangingPunct="1">
              <a:lnSpc>
                <a:spcPct val="100000"/>
              </a:lnSpc>
              <a:spcBef>
                <a:spcPts val="67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dotnet run?</a:t>
            </a:r>
          </a:p>
        </p:txBody>
      </p:sp>
      <p:sp>
        <p:nvSpPr>
          <p:cNvPr id="8" name="object 8"/>
          <p:cNvSpPr txBox="1"/>
          <p:nvPr/>
        </p:nvSpPr>
        <p:spPr>
          <a:xfrm>
            <a:off x="590954" y="2798686"/>
            <a:ext cx="4790462" cy="729425"/>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249"/>
              </a:lnSpc>
              <a:spcBef>
                <a:spcPts val="95"/>
              </a:spcBef>
              <a:spcAft>
                <a:spcPts val="0"/>
              </a:spcAft>
              <a:buClrTx/>
              <a:buSzTx/>
              <a:buFontTx/>
              <a:buNone/>
              <a:tabLst/>
              <a:defRPr/>
            </a:pP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Multiple Apps on one Server?</a:t>
            </a:r>
            <a:endParaRPr kumimoji="0" sz="2799" b="0" i="0" u="none" strike="noStrike" kern="1200" cap="none" spc="0" normalizeH="0" baseline="0" noProof="0" dirty="0">
              <a:ln>
                <a:noFill/>
              </a:ln>
              <a:solidFill>
                <a:srgbClr val="FFFFFF"/>
              </a:solidFill>
              <a:effectLst/>
              <a:uLnTx/>
              <a:uFillTx/>
              <a:latin typeface="Segoe UI Light"/>
              <a:ea typeface="+mn-ea"/>
              <a:cs typeface="Arial Black"/>
            </a:endParaRPr>
          </a:p>
          <a:p>
            <a:pPr marL="2755073" marR="0" lvl="0" indent="0" algn="l" defTabSz="914363" rtl="0" eaLnBrk="1" fontAlgn="auto" latinLnBrk="0" hangingPunct="1">
              <a:lnSpc>
                <a:spcPts val="2289"/>
              </a:lnSpc>
              <a:spcBef>
                <a:spcPts val="0"/>
              </a:spcBef>
              <a:spcAft>
                <a:spcPts val="0"/>
              </a:spcAft>
              <a:buClrTx/>
              <a:buSzTx/>
              <a:buFontTx/>
              <a:buNone/>
              <a:tabLst/>
              <a:defRPr/>
            </a:pPr>
            <a:r>
              <a:rPr kumimoji="0" sz="1999" b="0" i="0" u="none" strike="noStrike" kern="1200" cap="none" spc="0" normalizeH="0" baseline="0" noProof="0" dirty="0">
                <a:ln>
                  <a:noFill/>
                </a:ln>
                <a:solidFill>
                  <a:srgbClr val="FFFFFF"/>
                </a:solidFill>
                <a:effectLst/>
                <a:uLnTx/>
                <a:uFillTx/>
                <a:latin typeface="Segoe UI Light"/>
                <a:ea typeface="+mn-ea"/>
                <a:cs typeface="Arial Black"/>
              </a:rPr>
              <a:t>(only one port 80)</a:t>
            </a:r>
          </a:p>
        </p:txBody>
      </p:sp>
      <p:sp>
        <p:nvSpPr>
          <p:cNvPr id="9" name="object 9"/>
          <p:cNvSpPr txBox="1"/>
          <p:nvPr/>
        </p:nvSpPr>
        <p:spPr>
          <a:xfrm>
            <a:off x="590954" y="3985826"/>
            <a:ext cx="1448058" cy="452002"/>
          </a:xfrm>
          <a:prstGeom prst="rect">
            <a:avLst/>
          </a:prstGeom>
        </p:spPr>
        <p:txBody>
          <a:bodyPr vert="horz" wrap="square" lIns="0" tIns="12062" rIns="0" bIns="0" rtlCol="0">
            <a:spAutoFit/>
          </a:bodyPr>
          <a:lstStyle/>
          <a:p>
            <a:pPr marL="12696" marR="0" lvl="0" indent="0" algn="l" defTabSz="914363" rtl="0" eaLnBrk="1" fontAlgn="auto" latinLnBrk="0" hangingPunct="1">
              <a:lnSpc>
                <a:spcPct val="100000"/>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And</a:t>
            </a: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 SSL</a:t>
            </a:r>
            <a:r>
              <a:rPr kumimoji="0" sz="2799" b="0" i="0" u="none" strike="noStrike" kern="1200" cap="none" spc="0" normalizeH="0" baseline="0" noProof="0" dirty="0">
                <a:ln>
                  <a:noFill/>
                </a:ln>
                <a:solidFill>
                  <a:srgbClr val="FFFFFF"/>
                </a:solidFill>
                <a:effectLst/>
                <a:uLnTx/>
                <a:uFillTx/>
                <a:latin typeface="Segoe UI Light"/>
                <a:ea typeface="+mn-ea"/>
                <a:cs typeface="Arial Black"/>
              </a:rPr>
              <a:t>?</a:t>
            </a:r>
          </a:p>
        </p:txBody>
      </p:sp>
      <p:sp>
        <p:nvSpPr>
          <p:cNvPr id="10" name="object 10"/>
          <p:cNvSpPr txBox="1"/>
          <p:nvPr/>
        </p:nvSpPr>
        <p:spPr>
          <a:xfrm>
            <a:off x="590953" y="5008722"/>
            <a:ext cx="3982953" cy="452002"/>
          </a:xfrm>
          <a:prstGeom prst="rect">
            <a:avLst/>
          </a:prstGeom>
        </p:spPr>
        <p:txBody>
          <a:bodyPr vert="horz" wrap="square" lIns="0" tIns="12062" rIns="0" bIns="0" rtlCol="0">
            <a:spAutoFit/>
          </a:bodyPr>
          <a:lstStyle/>
          <a:p>
            <a:pPr marL="12696" marR="0" lvl="0" indent="0" algn="l" defTabSz="914363" rtl="0" eaLnBrk="1" fontAlgn="auto" latinLnBrk="0" hangingPunct="1">
              <a:lnSpc>
                <a:spcPct val="100000"/>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Windows </a:t>
            </a: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authentication</a:t>
            </a:r>
            <a:r>
              <a:rPr kumimoji="0" sz="2799" b="0" i="0" u="none" strike="noStrike" kern="1200" cap="none" spc="0" normalizeH="0" baseline="0" noProof="0" dirty="0">
                <a:ln>
                  <a:noFill/>
                </a:ln>
                <a:solidFill>
                  <a:srgbClr val="FFFFFF"/>
                </a:solidFill>
                <a:effectLst/>
                <a:uLnTx/>
                <a:uFillTx/>
                <a:latin typeface="Segoe UI Light"/>
                <a:ea typeface="+mn-ea"/>
                <a:cs typeface="Arial Black"/>
              </a:rPr>
              <a:t>?</a:t>
            </a:r>
          </a:p>
        </p:txBody>
      </p:sp>
      <p:sp>
        <p:nvSpPr>
          <p:cNvPr id="14" name="object 14"/>
          <p:cNvSpPr/>
          <p:nvPr/>
        </p:nvSpPr>
        <p:spPr>
          <a:xfrm>
            <a:off x="8649494" y="1733230"/>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649494" y="1733230"/>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9167645" y="3142780"/>
            <a:ext cx="1787225"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485461" y="2360955"/>
            <a:ext cx="771324" cy="398041"/>
          </a:xfrm>
          <a:custGeom>
            <a:avLst/>
            <a:gdLst/>
            <a:ahLst/>
            <a:cxnLst/>
            <a:rect l="l" t="t" r="r" b="b"/>
            <a:pathLst>
              <a:path w="771525" h="398144">
                <a:moveTo>
                  <a:pt x="572262" y="0"/>
                </a:moveTo>
                <a:lnTo>
                  <a:pt x="572262" y="99440"/>
                </a:lnTo>
                <a:lnTo>
                  <a:pt x="0" y="99440"/>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485461" y="2360955"/>
            <a:ext cx="771324" cy="398041"/>
          </a:xfrm>
          <a:custGeom>
            <a:avLst/>
            <a:gdLst/>
            <a:ahLst/>
            <a:cxnLst/>
            <a:rect l="l" t="t" r="r" b="b"/>
            <a:pathLst>
              <a:path w="771525" h="398144">
                <a:moveTo>
                  <a:pt x="0" y="99440"/>
                </a:moveTo>
                <a:lnTo>
                  <a:pt x="572262" y="99440"/>
                </a:lnTo>
                <a:lnTo>
                  <a:pt x="572262" y="0"/>
                </a:lnTo>
                <a:lnTo>
                  <a:pt x="771144" y="198882"/>
                </a:lnTo>
                <a:lnTo>
                  <a:pt x="572262" y="397763"/>
                </a:lnTo>
                <a:lnTo>
                  <a:pt x="572262" y="298323"/>
                </a:lnTo>
                <a:lnTo>
                  <a:pt x="0" y="298323"/>
                </a:lnTo>
                <a:lnTo>
                  <a:pt x="0" y="99440"/>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491555" y="4026253"/>
            <a:ext cx="764976" cy="398041"/>
          </a:xfrm>
          <a:custGeom>
            <a:avLst/>
            <a:gdLst/>
            <a:ahLst/>
            <a:cxnLst/>
            <a:rect l="l" t="t" r="r" b="b"/>
            <a:pathLst>
              <a:path w="765175" h="398145">
                <a:moveTo>
                  <a:pt x="198882" y="0"/>
                </a:moveTo>
                <a:lnTo>
                  <a:pt x="0" y="198882"/>
                </a:lnTo>
                <a:lnTo>
                  <a:pt x="198882" y="397764"/>
                </a:lnTo>
                <a:lnTo>
                  <a:pt x="198882" y="298323"/>
                </a:lnTo>
                <a:lnTo>
                  <a:pt x="765048" y="298323"/>
                </a:lnTo>
                <a:lnTo>
                  <a:pt x="765048"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491555" y="4026253"/>
            <a:ext cx="764976" cy="398041"/>
          </a:xfrm>
          <a:custGeom>
            <a:avLst/>
            <a:gdLst/>
            <a:ahLst/>
            <a:cxnLst/>
            <a:rect l="l" t="t" r="r" b="b"/>
            <a:pathLst>
              <a:path w="765175" h="398145">
                <a:moveTo>
                  <a:pt x="765048" y="298323"/>
                </a:moveTo>
                <a:lnTo>
                  <a:pt x="198882" y="298323"/>
                </a:lnTo>
                <a:lnTo>
                  <a:pt x="198882" y="397764"/>
                </a:lnTo>
                <a:lnTo>
                  <a:pt x="0" y="198882"/>
                </a:lnTo>
                <a:lnTo>
                  <a:pt x="198882" y="0"/>
                </a:lnTo>
                <a:lnTo>
                  <a:pt x="198882" y="99441"/>
                </a:lnTo>
                <a:lnTo>
                  <a:pt x="765048" y="99441"/>
                </a:lnTo>
                <a:lnTo>
                  <a:pt x="765048"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1" name="object 21"/>
          <p:cNvSpPr/>
          <p:nvPr/>
        </p:nvSpPr>
        <p:spPr>
          <a:xfrm>
            <a:off x="8256405" y="1940439"/>
            <a:ext cx="786560" cy="2939284"/>
          </a:xfrm>
          <a:custGeom>
            <a:avLst/>
            <a:gdLst/>
            <a:ahLst/>
            <a:cxnLst/>
            <a:rect l="l" t="t" r="r" b="b"/>
            <a:pathLst>
              <a:path w="786765" h="2940050">
                <a:moveTo>
                  <a:pt x="0" y="2939796"/>
                </a:moveTo>
                <a:lnTo>
                  <a:pt x="786383" y="2939796"/>
                </a:lnTo>
                <a:lnTo>
                  <a:pt x="786383" y="0"/>
                </a:lnTo>
                <a:lnTo>
                  <a:pt x="0" y="0"/>
                </a:lnTo>
                <a:lnTo>
                  <a:pt x="0" y="29397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2" name="object 22"/>
          <p:cNvSpPr/>
          <p:nvPr/>
        </p:nvSpPr>
        <p:spPr>
          <a:xfrm>
            <a:off x="8256405" y="1940439"/>
            <a:ext cx="786560" cy="2939284"/>
          </a:xfrm>
          <a:custGeom>
            <a:avLst/>
            <a:gdLst/>
            <a:ahLst/>
            <a:cxnLst/>
            <a:rect l="l" t="t" r="r" b="b"/>
            <a:pathLst>
              <a:path w="786765" h="2940050">
                <a:moveTo>
                  <a:pt x="0" y="2939796"/>
                </a:moveTo>
                <a:lnTo>
                  <a:pt x="786383" y="2939796"/>
                </a:lnTo>
                <a:lnTo>
                  <a:pt x="786383" y="0"/>
                </a:lnTo>
                <a:lnTo>
                  <a:pt x="0" y="0"/>
                </a:lnTo>
                <a:lnTo>
                  <a:pt x="0" y="29397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3" name="object 23"/>
          <p:cNvSpPr txBox="1"/>
          <p:nvPr/>
        </p:nvSpPr>
        <p:spPr>
          <a:xfrm>
            <a:off x="8482651" y="2973570"/>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505050"/>
              </a:solidFill>
              <a:effectLst/>
              <a:uLnTx/>
              <a:uFillTx/>
              <a:latin typeface="Arial"/>
              <a:ea typeface="+mn-ea"/>
              <a:cs typeface="Arial"/>
            </a:endParaRPr>
          </a:p>
        </p:txBody>
      </p:sp>
      <p:sp>
        <p:nvSpPr>
          <p:cNvPr id="25" name="Rectangle 24">
            <a:extLst>
              <a:ext uri="{FF2B5EF4-FFF2-40B4-BE49-F238E27FC236}">
                <a16:creationId xmlns:a16="http://schemas.microsoft.com/office/drawing/2014/main" id="{AD4728EB-017E-49B6-A50B-95E8FA16E395}"/>
              </a:ext>
            </a:extLst>
          </p:cNvPr>
          <p:cNvSpPr/>
          <p:nvPr/>
        </p:nvSpPr>
        <p:spPr bwMode="auto">
          <a:xfrm>
            <a:off x="5244285" y="2276653"/>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26" name="Rectangle 25">
            <a:extLst>
              <a:ext uri="{FF2B5EF4-FFF2-40B4-BE49-F238E27FC236}">
                <a16:creationId xmlns:a16="http://schemas.microsoft.com/office/drawing/2014/main" id="{323A2014-4C20-492E-8D1A-A83B5EF8AD7A}"/>
              </a:ext>
            </a:extLst>
          </p:cNvPr>
          <p:cNvSpPr/>
          <p:nvPr/>
        </p:nvSpPr>
        <p:spPr bwMode="auto">
          <a:xfrm>
            <a:off x="5244285" y="3941951"/>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30" name="Title 1">
            <a:extLst>
              <a:ext uri="{FF2B5EF4-FFF2-40B4-BE49-F238E27FC236}">
                <a16:creationId xmlns:a16="http://schemas.microsoft.com/office/drawing/2014/main" id="{0DA8E0B8-6272-4DF3-9477-A826C74F471F}"/>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Tree>
    <p:extLst>
      <p:ext uri="{BB962C8B-B14F-4D97-AF65-F5344CB8AC3E}">
        <p14:creationId xmlns:p14="http://schemas.microsoft.com/office/powerpoint/2010/main" val="384425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265864"/>
            <a:ext cx="3023717" cy="835442"/>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189"/>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Run it with a</a:t>
            </a:r>
          </a:p>
          <a:p>
            <a:pPr marL="926822" marR="0" lvl="0" indent="0" algn="l" defTabSz="914363" rtl="0" eaLnBrk="1" fontAlgn="auto" latinLnBrk="0" hangingPunct="1">
              <a:lnSpc>
                <a:spcPts val="3189"/>
              </a:lnSpc>
              <a:spcBef>
                <a:spcPts val="0"/>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reverse proxy</a:t>
            </a:r>
          </a:p>
        </p:txBody>
      </p:sp>
      <p:sp>
        <p:nvSpPr>
          <p:cNvPr id="8" name="object 8"/>
          <p:cNvSpPr txBox="1"/>
          <p:nvPr/>
        </p:nvSpPr>
        <p:spPr>
          <a:xfrm>
            <a:off x="590954" y="2672226"/>
            <a:ext cx="631660" cy="452002"/>
          </a:xfrm>
          <a:prstGeom prst="rect">
            <a:avLst/>
          </a:prstGeom>
        </p:spPr>
        <p:txBody>
          <a:bodyPr vert="horz" wrap="square" lIns="0" tIns="12062" rIns="0" bIns="0" rtlCol="0">
            <a:spAutoFit/>
          </a:bodyPr>
          <a:lstStyle/>
          <a:p>
            <a:pPr marL="241228" marR="0" lvl="0" indent="-228531" algn="l" defTabSz="914363" rtl="0" eaLnBrk="1" fontAlgn="auto" latinLnBrk="0" hangingPunct="1">
              <a:lnSpc>
                <a:spcPct val="100000"/>
              </a:lnSpc>
              <a:spcBef>
                <a:spcPts val="9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IIS</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9" name="object 9"/>
          <p:cNvSpPr txBox="1"/>
          <p:nvPr/>
        </p:nvSpPr>
        <p:spPr>
          <a:xfrm>
            <a:off x="1048340" y="3126819"/>
            <a:ext cx="2933571" cy="720537"/>
          </a:xfrm>
          <a:prstGeom prst="rect">
            <a:avLst/>
          </a:prstGeom>
        </p:spPr>
        <p:txBody>
          <a:bodyPr vert="horz" wrap="square" lIns="0" tIns="53961" rIns="0" bIns="0" rtlCol="0">
            <a:spAutoFit/>
          </a:bodyPr>
          <a:lstStyle/>
          <a:p>
            <a:pPr marL="241228" marR="5078" lvl="0" indent="-228531" algn="l" defTabSz="914363" rtl="0" eaLnBrk="1" fontAlgn="auto" latinLnBrk="0" hangingPunct="1">
              <a:lnSpc>
                <a:spcPts val="2589"/>
              </a:lnSpc>
              <a:spcBef>
                <a:spcPts val="425"/>
              </a:spcBef>
              <a:spcAft>
                <a:spcPts val="0"/>
              </a:spcAft>
              <a:buClrTx/>
              <a:buSzTx/>
              <a:buFont typeface="Arial"/>
              <a:buChar char="•"/>
              <a:tabLst>
                <a:tab pos="241862" algn="l"/>
              </a:tabLst>
              <a:defRPr/>
            </a:pPr>
            <a:r>
              <a:rPr kumimoji="0" sz="2399" b="0" i="0" u="none" strike="noStrike" kern="1200" cap="none" spc="0" normalizeH="0" baseline="0" noProof="0" dirty="0">
                <a:ln>
                  <a:noFill/>
                </a:ln>
                <a:solidFill>
                  <a:srgbClr val="FFFFFF"/>
                </a:solidFill>
                <a:effectLst/>
                <a:uLnTx/>
                <a:uFillTx/>
                <a:latin typeface="Segoe UI Light"/>
                <a:ea typeface="+mn-ea"/>
                <a:cs typeface="Arial Black"/>
              </a:rPr>
              <a:t>Install ASP.NET Core  Module first</a:t>
            </a:r>
            <a:endParaRPr kumimoji="0" sz="23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0" name="object 10"/>
          <p:cNvSpPr txBox="1"/>
          <p:nvPr/>
        </p:nvSpPr>
        <p:spPr>
          <a:xfrm>
            <a:off x="590954" y="3820402"/>
            <a:ext cx="1418855" cy="1047477"/>
          </a:xfrm>
          <a:prstGeom prst="rect">
            <a:avLst/>
          </a:prstGeom>
        </p:spPr>
        <p:txBody>
          <a:bodyPr vert="horz" wrap="square" lIns="0" tIns="97130" rIns="0" bIns="0" rtlCol="0">
            <a:spAutoFit/>
          </a:bodyPr>
          <a:lstStyle/>
          <a:p>
            <a:pPr marL="241228" marR="0" lvl="0" indent="-228531" algn="l" defTabSz="914363" rtl="0" eaLnBrk="1" fontAlgn="auto" latinLnBrk="0" hangingPunct="1">
              <a:lnSpc>
                <a:spcPct val="100000"/>
              </a:lnSpc>
              <a:spcBef>
                <a:spcPts val="76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nginx</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a:p>
            <a:pPr marL="241228" marR="0" lvl="0" indent="-228531" algn="l" defTabSz="914363" rtl="0" eaLnBrk="1" fontAlgn="auto" latinLnBrk="0" hangingPunct="1">
              <a:lnSpc>
                <a:spcPct val="100000"/>
              </a:lnSpc>
              <a:spcBef>
                <a:spcPts val="660"/>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Apache</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4" name="object 14"/>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8984713" y="3226453"/>
            <a:ext cx="1772933"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333392" y="2360955"/>
            <a:ext cx="539609" cy="398041"/>
          </a:xfrm>
          <a:custGeom>
            <a:avLst/>
            <a:gdLst/>
            <a:ahLst/>
            <a:cxnLst/>
            <a:rect l="l" t="t" r="r" b="b"/>
            <a:pathLst>
              <a:path w="539750" h="398144">
                <a:moveTo>
                  <a:pt x="340614" y="0"/>
                </a:moveTo>
                <a:lnTo>
                  <a:pt x="340614" y="99440"/>
                </a:lnTo>
                <a:lnTo>
                  <a:pt x="0" y="99440"/>
                </a:lnTo>
                <a:lnTo>
                  <a:pt x="0" y="298323"/>
                </a:lnTo>
                <a:lnTo>
                  <a:pt x="340614" y="298323"/>
                </a:lnTo>
                <a:lnTo>
                  <a:pt x="340614" y="397763"/>
                </a:lnTo>
                <a:lnTo>
                  <a:pt x="539496" y="198882"/>
                </a:lnTo>
                <a:lnTo>
                  <a:pt x="34061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333392" y="2360955"/>
            <a:ext cx="539609" cy="398041"/>
          </a:xfrm>
          <a:custGeom>
            <a:avLst/>
            <a:gdLst/>
            <a:ahLst/>
            <a:cxnLst/>
            <a:rect l="l" t="t" r="r" b="b"/>
            <a:pathLst>
              <a:path w="539750" h="398144">
                <a:moveTo>
                  <a:pt x="0" y="99440"/>
                </a:moveTo>
                <a:lnTo>
                  <a:pt x="340614" y="99440"/>
                </a:lnTo>
                <a:lnTo>
                  <a:pt x="340614" y="0"/>
                </a:lnTo>
                <a:lnTo>
                  <a:pt x="539496" y="198882"/>
                </a:lnTo>
                <a:lnTo>
                  <a:pt x="340614" y="397763"/>
                </a:lnTo>
                <a:lnTo>
                  <a:pt x="340614"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333392" y="4026253"/>
            <a:ext cx="539609" cy="398041"/>
          </a:xfrm>
          <a:custGeom>
            <a:avLst/>
            <a:gdLst/>
            <a:ahLst/>
            <a:cxnLst/>
            <a:rect l="l" t="t" r="r" b="b"/>
            <a:pathLst>
              <a:path w="539750" h="398145">
                <a:moveTo>
                  <a:pt x="198882" y="0"/>
                </a:moveTo>
                <a:lnTo>
                  <a:pt x="0" y="198882"/>
                </a:lnTo>
                <a:lnTo>
                  <a:pt x="198882" y="397764"/>
                </a:lnTo>
                <a:lnTo>
                  <a:pt x="198882" y="298323"/>
                </a:lnTo>
                <a:lnTo>
                  <a:pt x="539496" y="298323"/>
                </a:lnTo>
                <a:lnTo>
                  <a:pt x="539496"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333392" y="4026253"/>
            <a:ext cx="539609" cy="398041"/>
          </a:xfrm>
          <a:custGeom>
            <a:avLst/>
            <a:gdLst/>
            <a:ahLst/>
            <a:cxnLst/>
            <a:rect l="l" t="t" r="r" b="b"/>
            <a:pathLst>
              <a:path w="539750" h="398145">
                <a:moveTo>
                  <a:pt x="539496" y="298323"/>
                </a:moveTo>
                <a:lnTo>
                  <a:pt x="198882" y="298323"/>
                </a:lnTo>
                <a:lnTo>
                  <a:pt x="198882" y="397764"/>
                </a:lnTo>
                <a:lnTo>
                  <a:pt x="0" y="198882"/>
                </a:lnTo>
                <a:lnTo>
                  <a:pt x="198882" y="0"/>
                </a:lnTo>
                <a:lnTo>
                  <a:pt x="198882" y="99441"/>
                </a:lnTo>
                <a:lnTo>
                  <a:pt x="539496" y="99441"/>
                </a:lnTo>
                <a:lnTo>
                  <a:pt x="539496"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5" name="object 25"/>
          <p:cNvSpPr/>
          <p:nvPr/>
        </p:nvSpPr>
        <p:spPr>
          <a:xfrm>
            <a:off x="5621079" y="2360955"/>
            <a:ext cx="567252" cy="398041"/>
          </a:xfrm>
          <a:custGeom>
            <a:avLst/>
            <a:gdLst/>
            <a:ahLst/>
            <a:cxnLst/>
            <a:rect l="l" t="t" r="r" b="b"/>
            <a:pathLst>
              <a:path w="533400" h="398144">
                <a:moveTo>
                  <a:pt x="334517" y="0"/>
                </a:moveTo>
                <a:lnTo>
                  <a:pt x="334517" y="99440"/>
                </a:lnTo>
                <a:lnTo>
                  <a:pt x="0" y="99440"/>
                </a:lnTo>
                <a:lnTo>
                  <a:pt x="0" y="298323"/>
                </a:lnTo>
                <a:lnTo>
                  <a:pt x="334517" y="298323"/>
                </a:lnTo>
                <a:lnTo>
                  <a:pt x="334517" y="397763"/>
                </a:lnTo>
                <a:lnTo>
                  <a:pt x="533400" y="198882"/>
                </a:lnTo>
                <a:lnTo>
                  <a:pt x="334517"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6" name="object 26"/>
          <p:cNvSpPr/>
          <p:nvPr/>
        </p:nvSpPr>
        <p:spPr>
          <a:xfrm>
            <a:off x="5621079" y="2360955"/>
            <a:ext cx="567252" cy="398041"/>
          </a:xfrm>
          <a:custGeom>
            <a:avLst/>
            <a:gdLst/>
            <a:ahLst/>
            <a:cxnLst/>
            <a:rect l="l" t="t" r="r" b="b"/>
            <a:pathLst>
              <a:path w="533400" h="398144">
                <a:moveTo>
                  <a:pt x="0" y="99440"/>
                </a:moveTo>
                <a:lnTo>
                  <a:pt x="334517" y="99440"/>
                </a:lnTo>
                <a:lnTo>
                  <a:pt x="334517" y="0"/>
                </a:lnTo>
                <a:lnTo>
                  <a:pt x="533400" y="198882"/>
                </a:lnTo>
                <a:lnTo>
                  <a:pt x="334517" y="397763"/>
                </a:lnTo>
                <a:lnTo>
                  <a:pt x="334517"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7" name="object 27"/>
          <p:cNvSpPr/>
          <p:nvPr/>
        </p:nvSpPr>
        <p:spPr>
          <a:xfrm>
            <a:off x="5624126" y="4026253"/>
            <a:ext cx="564551" cy="398041"/>
          </a:xfrm>
          <a:custGeom>
            <a:avLst/>
            <a:gdLst/>
            <a:ahLst/>
            <a:cxnLst/>
            <a:rect l="l" t="t" r="r" b="b"/>
            <a:pathLst>
              <a:path w="530859" h="398145">
                <a:moveTo>
                  <a:pt x="198881" y="0"/>
                </a:moveTo>
                <a:lnTo>
                  <a:pt x="0" y="198882"/>
                </a:lnTo>
                <a:lnTo>
                  <a:pt x="198881" y="397764"/>
                </a:lnTo>
                <a:lnTo>
                  <a:pt x="198881" y="298323"/>
                </a:lnTo>
                <a:lnTo>
                  <a:pt x="530351" y="298323"/>
                </a:lnTo>
                <a:lnTo>
                  <a:pt x="530351"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8" name="object 28"/>
          <p:cNvSpPr/>
          <p:nvPr/>
        </p:nvSpPr>
        <p:spPr>
          <a:xfrm>
            <a:off x="5624126" y="4026253"/>
            <a:ext cx="564551" cy="398041"/>
          </a:xfrm>
          <a:custGeom>
            <a:avLst/>
            <a:gdLst/>
            <a:ahLst/>
            <a:cxnLst/>
            <a:rect l="l" t="t" r="r" b="b"/>
            <a:pathLst>
              <a:path w="530859" h="398145">
                <a:moveTo>
                  <a:pt x="530351" y="298323"/>
                </a:moveTo>
                <a:lnTo>
                  <a:pt x="198881" y="298323"/>
                </a:lnTo>
                <a:lnTo>
                  <a:pt x="198881" y="397764"/>
                </a:lnTo>
                <a:lnTo>
                  <a:pt x="0" y="198882"/>
                </a:lnTo>
                <a:lnTo>
                  <a:pt x="198881" y="0"/>
                </a:lnTo>
                <a:lnTo>
                  <a:pt x="198881" y="99441"/>
                </a:lnTo>
                <a:lnTo>
                  <a:pt x="530351" y="99441"/>
                </a:lnTo>
                <a:lnTo>
                  <a:pt x="530351"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9" name="object 29"/>
          <p:cNvSpPr txBox="1"/>
          <p:nvPr/>
        </p:nvSpPr>
        <p:spPr>
          <a:xfrm>
            <a:off x="6190666" y="1889801"/>
            <a:ext cx="1169620" cy="3437354"/>
          </a:xfrm>
          <a:prstGeom prst="rect">
            <a:avLst/>
          </a:prstGeom>
          <a:solidFill>
            <a:srgbClr val="34B133"/>
          </a:solidFill>
          <a:ln w="12192">
            <a:solidFill>
              <a:srgbClr val="004186"/>
            </a:solidFill>
          </a:ln>
        </p:spPr>
        <p:txBody>
          <a:bodyPr vert="horz" wrap="square" lIns="0" tIns="0" rIns="0" bIns="0" rtlCol="0">
            <a:spAutoFit/>
          </a:bodyPr>
          <a:lstStyle/>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10"/>
              </a:spcBef>
              <a:spcAft>
                <a:spcPts val="0"/>
              </a:spcAft>
              <a:buClrTx/>
              <a:buSzTx/>
              <a:buFontTx/>
              <a:buNone/>
              <a:tabLst/>
              <a:defRPr/>
            </a:pPr>
            <a:endParaRPr kumimoji="0" sz="3149" b="0" i="0" u="none" strike="noStrike" kern="1200" cap="none" spc="0" normalizeH="0" baseline="0" noProof="0" dirty="0">
              <a:ln>
                <a:noFill/>
              </a:ln>
              <a:solidFill>
                <a:srgbClr val="505050"/>
              </a:solidFill>
              <a:effectLst/>
              <a:uLnTx/>
              <a:uFillTx/>
              <a:latin typeface="Times New Roman"/>
              <a:ea typeface="+mn-ea"/>
              <a:cs typeface="Times New Roman"/>
            </a:endParaRPr>
          </a:p>
          <a:p>
            <a:pPr marL="40628"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5" normalizeH="0" baseline="0" noProof="0" dirty="0">
                <a:ln>
                  <a:noFill/>
                </a:ln>
                <a:solidFill>
                  <a:srgbClr val="FFFFFF"/>
                </a:solidFill>
                <a:effectLst/>
                <a:uLnTx/>
                <a:uFillTx/>
                <a:latin typeface="Arial"/>
                <a:ea typeface="+mn-ea"/>
                <a:cs typeface="Arial"/>
              </a:rPr>
              <a:t>:80</a:t>
            </a:r>
            <a:r>
              <a:rPr kumimoji="0" sz="2399" b="0" i="0" u="none" strike="noStrike" kern="1200" cap="none" spc="-15" normalizeH="0" baseline="0" noProof="0" dirty="0">
                <a:ln>
                  <a:noFill/>
                </a:ln>
                <a:solidFill>
                  <a:srgbClr val="FFFFFF"/>
                </a:solidFill>
                <a:effectLst/>
                <a:uLnTx/>
                <a:uFillTx/>
                <a:latin typeface="Arial"/>
                <a:ea typeface="+mn-ea"/>
                <a:cs typeface="Arial"/>
              </a:rPr>
              <a:t>/</a:t>
            </a:r>
            <a:r>
              <a:rPr kumimoji="0" sz="2399" b="0" i="0" u="none" strike="noStrike" kern="1200" cap="none" spc="-95" normalizeH="0" baseline="0" noProof="0" dirty="0">
                <a:ln>
                  <a:noFill/>
                </a:ln>
                <a:solidFill>
                  <a:srgbClr val="FFFFFF"/>
                </a:solidFill>
                <a:effectLst/>
                <a:uLnTx/>
                <a:uFillTx/>
                <a:latin typeface="Arial"/>
                <a:ea typeface="+mn-ea"/>
                <a:cs typeface="Arial"/>
              </a:rPr>
              <a:t>:443</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0" name="object 30"/>
          <p:cNvSpPr txBox="1"/>
          <p:nvPr/>
        </p:nvSpPr>
        <p:spPr>
          <a:xfrm>
            <a:off x="7904204" y="2071166"/>
            <a:ext cx="821434" cy="3006707"/>
          </a:xfrm>
          <a:prstGeom prst="rect">
            <a:avLst/>
          </a:prstGeom>
          <a:solidFill>
            <a:srgbClr val="005CB8"/>
          </a:solidFill>
          <a:ln w="12192">
            <a:solidFill>
              <a:srgbClr val="004186"/>
            </a:solidFill>
          </a:ln>
        </p:spPr>
        <p:txBody>
          <a:bodyPr vert="horz"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749" b="0" i="0" u="none" strike="noStrike" kern="1200" cap="none" spc="0" normalizeH="0" baseline="0" noProof="0" dirty="0">
              <a:ln>
                <a:noFill/>
              </a:ln>
              <a:solidFill>
                <a:srgbClr val="505050"/>
              </a:solidFill>
              <a:effectLst/>
              <a:uLnTx/>
              <a:uFillTx/>
              <a:latin typeface="Times New Roman"/>
              <a:ea typeface="+mn-ea"/>
              <a:cs typeface="Times New Roman"/>
            </a:endParaRPr>
          </a:p>
          <a:p>
            <a:pPr marL="52053"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75" normalizeH="0" baseline="0" noProof="0" dirty="0">
                <a:ln>
                  <a:noFill/>
                </a:ln>
                <a:solidFill>
                  <a:srgbClr val="FFFFFF"/>
                </a:solidFill>
                <a:effectLst/>
                <a:uLnTx/>
                <a:uFillTx/>
                <a:latin typeface="Arial"/>
                <a:ea typeface="+mn-ea"/>
                <a:cs typeface="Arial"/>
              </a:rPr>
              <a:t>:5</a:t>
            </a:r>
            <a:r>
              <a:rPr kumimoji="0" lang="en-US" sz="2399" b="0" i="0" u="none" strike="noStrike" kern="1200" cap="none" spc="-75" normalizeH="0" baseline="0" noProof="0" dirty="0">
                <a:ln>
                  <a:noFill/>
                </a:ln>
                <a:solidFill>
                  <a:srgbClr val="FFFFFF"/>
                </a:solidFill>
                <a:effectLst/>
                <a:uLnTx/>
                <a:uFillTx/>
                <a:latin typeface="Arial"/>
                <a:ea typeface="+mn-ea"/>
                <a:cs typeface="Arial"/>
              </a:rPr>
              <a:t>000</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5" name="Title 1">
            <a:extLst>
              <a:ext uri="{FF2B5EF4-FFF2-40B4-BE49-F238E27FC236}">
                <a16:creationId xmlns:a16="http://schemas.microsoft.com/office/drawing/2014/main" id="{965FDD17-DC0E-435E-8FCA-E70AEA562706}"/>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
        <p:nvSpPr>
          <p:cNvPr id="36" name="object 24">
            <a:extLst>
              <a:ext uri="{FF2B5EF4-FFF2-40B4-BE49-F238E27FC236}">
                <a16:creationId xmlns:a16="http://schemas.microsoft.com/office/drawing/2014/main" id="{89E0EC54-A2AD-4D19-8176-5780FAB5C6E7}"/>
              </a:ext>
            </a:extLst>
          </p:cNvPr>
          <p:cNvSpPr txBox="1"/>
          <p:nvPr/>
        </p:nvSpPr>
        <p:spPr>
          <a:xfrm>
            <a:off x="6532945" y="2261856"/>
            <a:ext cx="307777" cy="2450462"/>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215" normalizeH="0" baseline="0" noProof="0" dirty="0">
                <a:ln>
                  <a:noFill/>
                </a:ln>
                <a:solidFill>
                  <a:srgbClr val="FFFFFF"/>
                </a:solidFill>
                <a:effectLst/>
                <a:uLnTx/>
                <a:uFillTx/>
                <a:latin typeface="Arial"/>
                <a:ea typeface="+mn-ea"/>
                <a:cs typeface="Arial"/>
              </a:rPr>
              <a:t>IIS </a:t>
            </a:r>
            <a:r>
              <a:rPr kumimoji="0" sz="2399" b="0" i="0" u="none" strike="noStrike" kern="1200" cap="none" spc="-140" normalizeH="0" baseline="0" noProof="0" dirty="0">
                <a:ln>
                  <a:noFill/>
                </a:ln>
                <a:solidFill>
                  <a:srgbClr val="FFFFFF"/>
                </a:solidFill>
                <a:effectLst/>
                <a:uLnTx/>
                <a:uFillTx/>
                <a:latin typeface="Arial"/>
                <a:ea typeface="+mn-ea"/>
                <a:cs typeface="Arial"/>
              </a:rPr>
              <a:t>– </a:t>
            </a:r>
            <a:r>
              <a:rPr kumimoji="0" sz="2399" b="0" i="0" u="none" strike="noStrike" kern="1200" cap="none" spc="-110" normalizeH="0" baseline="0" noProof="0" dirty="0">
                <a:ln>
                  <a:noFill/>
                </a:ln>
                <a:solidFill>
                  <a:srgbClr val="FFFFFF"/>
                </a:solidFill>
                <a:effectLst/>
                <a:uLnTx/>
                <a:uFillTx/>
                <a:latin typeface="Arial"/>
                <a:ea typeface="+mn-ea"/>
                <a:cs typeface="Arial"/>
              </a:rPr>
              <a:t>nginx </a:t>
            </a:r>
            <a:r>
              <a:rPr kumimoji="0" sz="2399" b="0" i="0" u="none" strike="noStrike" kern="1200" cap="none" spc="-140" normalizeH="0" baseline="0" noProof="0" dirty="0">
                <a:ln>
                  <a:noFill/>
                </a:ln>
                <a:solidFill>
                  <a:srgbClr val="FFFFFF"/>
                </a:solidFill>
                <a:effectLst/>
                <a:uLnTx/>
                <a:uFillTx/>
                <a:latin typeface="Arial"/>
                <a:ea typeface="+mn-ea"/>
                <a:cs typeface="Arial"/>
              </a:rPr>
              <a:t>–</a:t>
            </a:r>
            <a:r>
              <a:rPr kumimoji="0" sz="2399" b="0" i="0" u="none" strike="noStrike" kern="1200" cap="none" spc="-110" normalizeH="0" baseline="0" noProof="0" dirty="0">
                <a:ln>
                  <a:noFill/>
                </a:ln>
                <a:solidFill>
                  <a:srgbClr val="FFFFFF"/>
                </a:solidFill>
                <a:effectLst/>
                <a:uLnTx/>
                <a:uFillTx/>
                <a:latin typeface="Arial"/>
                <a:ea typeface="+mn-ea"/>
                <a:cs typeface="Arial"/>
              </a:rPr>
              <a:t> </a:t>
            </a:r>
            <a:r>
              <a:rPr kumimoji="0" sz="2399" b="0" i="0" u="none" strike="noStrike" kern="1200" cap="none" spc="-145" normalizeH="0" baseline="0" noProof="0" dirty="0">
                <a:ln>
                  <a:noFill/>
                </a:ln>
                <a:solidFill>
                  <a:srgbClr val="FFFFFF"/>
                </a:solidFill>
                <a:effectLst/>
                <a:uLnTx/>
                <a:uFillTx/>
                <a:latin typeface="Arial"/>
                <a:ea typeface="+mn-ea"/>
                <a:cs typeface="Arial"/>
              </a:rPr>
              <a:t>apache</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23" name="object 23"/>
          <p:cNvSpPr txBox="1"/>
          <p:nvPr/>
        </p:nvSpPr>
        <p:spPr>
          <a:xfrm>
            <a:off x="8158785" y="2975093"/>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Tree>
    <p:extLst>
      <p:ext uri="{BB962C8B-B14F-4D97-AF65-F5344CB8AC3E}">
        <p14:creationId xmlns:p14="http://schemas.microsoft.com/office/powerpoint/2010/main" val="49043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1523943"/>
          </a:xfrm>
        </p:spPr>
        <p:txBody>
          <a:bodyPr/>
          <a:lstStyle/>
          <a:p>
            <a:r>
              <a:rPr lang="es-AR" dirty="0">
                <a:solidFill>
                  <a:schemeClr val="bg1"/>
                </a:solidFill>
              </a:rPr>
              <a:t>Deploy </a:t>
            </a:r>
            <a:r>
              <a:rPr lang="es-AR" dirty="0" err="1">
                <a:solidFill>
                  <a:schemeClr val="bg1"/>
                </a:solidFill>
              </a:rPr>
              <a:t>on</a:t>
            </a:r>
            <a:r>
              <a:rPr lang="es-AR" dirty="0">
                <a:solidFill>
                  <a:schemeClr val="bg1"/>
                </a:solidFill>
              </a:rPr>
              <a:t> Windows / Linux  VM / </a:t>
            </a:r>
            <a:r>
              <a:rPr lang="es-AR" dirty="0" err="1">
                <a:solidFill>
                  <a:schemeClr val="bg1"/>
                </a:solidFill>
              </a:rPr>
              <a:t>Containers</a:t>
            </a:r>
            <a:endParaRPr lang="es-AR" dirty="0">
              <a:solidFill>
                <a:schemeClr val="bg1"/>
              </a:solidFill>
            </a:endParaRPr>
          </a:p>
          <a:p>
            <a:pPr lvl="1"/>
            <a:r>
              <a:rPr lang="es-AR" dirty="0">
                <a:solidFill>
                  <a:schemeClr val="bg1"/>
                </a:solidFill>
                <a:latin typeface="+mj-lt"/>
              </a:rPr>
              <a:t>.NET Core</a:t>
            </a:r>
          </a:p>
          <a:p>
            <a:pPr lvl="1"/>
            <a:r>
              <a:rPr lang="es-AR" dirty="0">
                <a:solidFill>
                  <a:schemeClr val="bg1"/>
                </a:solidFill>
                <a:latin typeface="+mj-lt"/>
              </a:rPr>
              <a:t>ASP.NET Core</a:t>
            </a:r>
          </a:p>
        </p:txBody>
      </p:sp>
      <p:sp>
        <p:nvSpPr>
          <p:cNvPr id="3" name="Title 2"/>
          <p:cNvSpPr>
            <a:spLocks noGrp="1"/>
          </p:cNvSpPr>
          <p:nvPr>
            <p:ph type="title"/>
          </p:nvPr>
        </p:nvSpPr>
        <p:spPr/>
        <p:txBody>
          <a:bodyPr/>
          <a:lstStyle/>
          <a:p>
            <a:r>
              <a:rPr lang="es-AR" dirty="0">
                <a:solidFill>
                  <a:schemeClr val="bg1"/>
                </a:solidFill>
              </a:rPr>
              <a:t>VM / Docker </a:t>
            </a:r>
            <a:r>
              <a:rPr lang="es-AR" dirty="0" err="1">
                <a:solidFill>
                  <a:schemeClr val="bg1"/>
                </a:solidFill>
              </a:rPr>
              <a:t>on</a:t>
            </a:r>
            <a:r>
              <a:rPr lang="es-AR" dirty="0">
                <a:solidFill>
                  <a:schemeClr val="bg1"/>
                </a:solidFill>
              </a:rPr>
              <a:t> Azure (Windows / Linux)</a:t>
            </a:r>
          </a:p>
        </p:txBody>
      </p:sp>
      <p:pic>
        <p:nvPicPr>
          <p:cNvPr id="5" name="Picture 4">
            <a:extLst>
              <a:ext uri="{FF2B5EF4-FFF2-40B4-BE49-F238E27FC236}">
                <a16:creationId xmlns:a16="http://schemas.microsoft.com/office/drawing/2014/main" id="{6B0EEF0C-3BAF-4025-B2B1-1136C81C8B4A}"/>
              </a:ext>
            </a:extLst>
          </p:cNvPr>
          <p:cNvPicPr/>
          <p:nvPr/>
        </p:nvPicPr>
        <p:blipFill>
          <a:blip r:embed="rId2"/>
          <a:stretch>
            <a:fillRect/>
          </a:stretch>
        </p:blipFill>
        <p:spPr>
          <a:xfrm>
            <a:off x="1583874" y="2713120"/>
            <a:ext cx="6087883" cy="3930657"/>
          </a:xfrm>
          <a:prstGeom prst="rect">
            <a:avLst/>
          </a:prstGeom>
        </p:spPr>
      </p:pic>
    </p:spTree>
    <p:extLst>
      <p:ext uri="{BB962C8B-B14F-4D97-AF65-F5344CB8AC3E}">
        <p14:creationId xmlns:p14="http://schemas.microsoft.com/office/powerpoint/2010/main" val="122316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2597634"/>
          </a:xfrm>
        </p:spPr>
        <p:txBody>
          <a:bodyPr/>
          <a:lstStyle/>
          <a:p>
            <a:r>
              <a:rPr lang="en-US" dirty="0">
                <a:solidFill>
                  <a:schemeClr val="bg1"/>
                </a:solidFill>
              </a:rPr>
              <a:t>Docker is the most popular container technology</a:t>
            </a:r>
            <a:endParaRPr lang="es-AR" dirty="0">
              <a:solidFill>
                <a:schemeClr val="bg1"/>
              </a:solidFill>
            </a:endParaRPr>
          </a:p>
          <a:p>
            <a:r>
              <a:rPr lang="en-US" dirty="0">
                <a:solidFill>
                  <a:schemeClr val="bg1"/>
                </a:solidFill>
              </a:rPr>
              <a:t>Azure provides supports for Docker containers</a:t>
            </a:r>
          </a:p>
          <a:p>
            <a:r>
              <a:rPr lang="en-US" dirty="0">
                <a:solidFill>
                  <a:schemeClr val="bg1"/>
                </a:solidFill>
              </a:rPr>
              <a:t>Visual Studio provides support for debugging, publishing, and managing Docker containers</a:t>
            </a:r>
            <a:endParaRPr lang="en-US" dirty="0">
              <a:solidFill>
                <a:schemeClr val="bg1"/>
              </a:solidFill>
              <a:effectLst/>
            </a:endParaRPr>
          </a:p>
        </p:txBody>
      </p:sp>
      <p:sp>
        <p:nvSpPr>
          <p:cNvPr id="3" name="Title 2"/>
          <p:cNvSpPr>
            <a:spLocks noGrp="1"/>
          </p:cNvSpPr>
          <p:nvPr>
            <p:ph type="title"/>
          </p:nvPr>
        </p:nvSpPr>
        <p:spPr/>
        <p:txBody>
          <a:bodyPr/>
          <a:lstStyle/>
          <a:p>
            <a:r>
              <a:rPr lang="es-AR" dirty="0" err="1">
                <a:solidFill>
                  <a:schemeClr val="bg1"/>
                </a:solidFill>
              </a:rPr>
              <a:t>Docker</a:t>
            </a:r>
            <a:endParaRPr lang="es-AR" dirty="0">
              <a:solidFill>
                <a:schemeClr val="bg1"/>
              </a:solidFill>
            </a:endParaRPr>
          </a:p>
        </p:txBody>
      </p:sp>
      <p:pic>
        <p:nvPicPr>
          <p:cNvPr id="2052" name="Picture 4" descr="http://2yj23r14cytosbxol4cavq337g.wpengine.netdna-cdn.com/wp-content/uploads/2014/12/dock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6535" y="5147295"/>
            <a:ext cx="3941889" cy="13354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codeproject.com/KB/cross-platform/860150/vs20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565" y="5211805"/>
            <a:ext cx="1166775" cy="12064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1925F8-1109-4C73-A52D-E56EF85CE784}"/>
              </a:ext>
            </a:extLst>
          </p:cNvPr>
          <p:cNvPicPr>
            <a:picLocks noChangeAspect="1"/>
          </p:cNvPicPr>
          <p:nvPr/>
        </p:nvPicPr>
        <p:blipFill>
          <a:blip r:embed="rId4"/>
          <a:stretch>
            <a:fillRect/>
          </a:stretch>
        </p:blipFill>
        <p:spPr>
          <a:xfrm>
            <a:off x="9040890" y="4790320"/>
            <a:ext cx="2878767" cy="1627930"/>
          </a:xfrm>
          <a:prstGeom prst="rect">
            <a:avLst/>
          </a:prstGeom>
        </p:spPr>
      </p:pic>
      <p:pic>
        <p:nvPicPr>
          <p:cNvPr id="6" name="Picture 5">
            <a:extLst>
              <a:ext uri="{FF2B5EF4-FFF2-40B4-BE49-F238E27FC236}">
                <a16:creationId xmlns:a16="http://schemas.microsoft.com/office/drawing/2014/main" id="{44182E92-CDB3-422C-B3DE-F59514ED110A}"/>
              </a:ext>
            </a:extLst>
          </p:cNvPr>
          <p:cNvPicPr>
            <a:picLocks noChangeAspect="1"/>
          </p:cNvPicPr>
          <p:nvPr/>
        </p:nvPicPr>
        <p:blipFill>
          <a:blip r:embed="rId5"/>
          <a:stretch>
            <a:fillRect/>
          </a:stretch>
        </p:blipFill>
        <p:spPr>
          <a:xfrm>
            <a:off x="2294107" y="5582301"/>
            <a:ext cx="559707" cy="559707"/>
          </a:xfrm>
          <a:prstGeom prst="rect">
            <a:avLst/>
          </a:prstGeom>
        </p:spPr>
      </p:pic>
    </p:spTree>
    <p:extLst>
      <p:ext uri="{BB962C8B-B14F-4D97-AF65-F5344CB8AC3E}">
        <p14:creationId xmlns:p14="http://schemas.microsoft.com/office/powerpoint/2010/main" val="32408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747897"/>
          </a:xfrm>
        </p:spPr>
        <p:txBody>
          <a:bodyPr/>
          <a:lstStyle/>
          <a:p>
            <a:r>
              <a:rPr lang="es-AR" dirty="0">
                <a:solidFill>
                  <a:schemeClr val="bg1"/>
                </a:solidFill>
              </a:rPr>
              <a:t>Software </a:t>
            </a:r>
            <a:r>
              <a:rPr lang="es-AR" dirty="0" err="1">
                <a:solidFill>
                  <a:schemeClr val="bg1"/>
                </a:solidFill>
              </a:rPr>
              <a:t>Containers</a:t>
            </a:r>
            <a:r>
              <a:rPr lang="es-AR" dirty="0">
                <a:solidFill>
                  <a:schemeClr val="bg1"/>
                </a:solidFill>
              </a:rPr>
              <a:t> (</a:t>
            </a:r>
            <a:r>
              <a:rPr lang="es-AR" dirty="0" err="1">
                <a:solidFill>
                  <a:schemeClr val="bg1"/>
                </a:solidFill>
              </a:rPr>
              <a:t>simplified</a:t>
            </a:r>
            <a:r>
              <a:rPr lang="es-AR" dirty="0">
                <a:solidFill>
                  <a:schemeClr val="bg1"/>
                </a:solidFill>
              </a:rPr>
              <a:t>)</a:t>
            </a:r>
          </a:p>
        </p:txBody>
      </p:sp>
      <p:sp>
        <p:nvSpPr>
          <p:cNvPr id="2" name="Text Placeholder 1"/>
          <p:cNvSpPr>
            <a:spLocks noGrp="1"/>
          </p:cNvSpPr>
          <p:nvPr>
            <p:ph type="body" sz="quarter" idx="10"/>
          </p:nvPr>
        </p:nvSpPr>
        <p:spPr>
          <a:xfrm>
            <a:off x="520565" y="1119216"/>
            <a:ext cx="11146110" cy="683264"/>
          </a:xfrm>
        </p:spPr>
        <p:txBody>
          <a:bodyPr/>
          <a:lstStyle/>
          <a:p>
            <a:pPr marL="0" indent="0">
              <a:buNone/>
            </a:pPr>
            <a:r>
              <a:rPr lang="en-US" sz="3600" dirty="0">
                <a:solidFill>
                  <a:schemeClr val="bg1"/>
                </a:solidFill>
              </a:rPr>
              <a:t>A container is a "lightweight virtual machine"</a:t>
            </a:r>
            <a:endParaRPr lang="es-AR" sz="3599" dirty="0">
              <a:solidFill>
                <a:schemeClr val="bg1"/>
              </a:solidFill>
            </a:endParaRPr>
          </a:p>
        </p:txBody>
      </p:sp>
      <p:pic>
        <p:nvPicPr>
          <p:cNvPr id="6" name="Picture 5">
            <a:extLst>
              <a:ext uri="{FF2B5EF4-FFF2-40B4-BE49-F238E27FC236}">
                <a16:creationId xmlns:a16="http://schemas.microsoft.com/office/drawing/2014/main" id="{F11B7625-B91A-4B75-91D2-F10A0219A844}"/>
              </a:ext>
            </a:extLst>
          </p:cNvPr>
          <p:cNvPicPr>
            <a:picLocks noChangeAspect="1"/>
          </p:cNvPicPr>
          <p:nvPr/>
        </p:nvPicPr>
        <p:blipFill>
          <a:blip r:embed="rId2"/>
          <a:stretch>
            <a:fillRect/>
          </a:stretch>
        </p:blipFill>
        <p:spPr>
          <a:xfrm>
            <a:off x="1236452" y="2195189"/>
            <a:ext cx="8330709" cy="3820297"/>
          </a:xfrm>
          <a:prstGeom prst="rect">
            <a:avLst/>
          </a:prstGeom>
        </p:spPr>
      </p:pic>
      <p:sp>
        <p:nvSpPr>
          <p:cNvPr id="7" name="Title 2">
            <a:extLst>
              <a:ext uri="{FF2B5EF4-FFF2-40B4-BE49-F238E27FC236}">
                <a16:creationId xmlns:a16="http://schemas.microsoft.com/office/drawing/2014/main" id="{A1460FD1-E207-4BC2-B809-49E91C8D5115}"/>
              </a:ext>
            </a:extLst>
          </p:cNvPr>
          <p:cNvSpPr txBox="1">
            <a:spLocks/>
          </p:cNvSpPr>
          <p:nvPr/>
        </p:nvSpPr>
        <p:spPr>
          <a:xfrm>
            <a:off x="6169414" y="5890404"/>
            <a:ext cx="3221876" cy="44138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s-AR" sz="2000" b="0" i="0" u="none" strike="noStrike" kern="1200" cap="none" spc="-100" normalizeH="0" baseline="0" noProof="0" dirty="0" err="1">
                <a:ln w="3175">
                  <a:noFill/>
                </a:ln>
                <a:solidFill>
                  <a:srgbClr val="FFFFFF"/>
                </a:solidFill>
                <a:effectLst/>
                <a:uLnTx/>
                <a:uFillTx/>
                <a:latin typeface="Segoe UI Light"/>
                <a:ea typeface="+mn-ea"/>
                <a:cs typeface="Segoe UI" pitchFamily="34" charset="0"/>
              </a:rPr>
              <a:t>Containers</a:t>
            </a:r>
            <a:endParaRPr kumimoji="0" lang="es-AR" sz="2000"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
        <p:nvSpPr>
          <p:cNvPr id="8" name="Title 2">
            <a:extLst>
              <a:ext uri="{FF2B5EF4-FFF2-40B4-BE49-F238E27FC236}">
                <a16:creationId xmlns:a16="http://schemas.microsoft.com/office/drawing/2014/main" id="{341E8C6B-7B2D-493D-837C-A24FD25E221C}"/>
              </a:ext>
            </a:extLst>
          </p:cNvPr>
          <p:cNvSpPr txBox="1">
            <a:spLocks/>
          </p:cNvSpPr>
          <p:nvPr/>
        </p:nvSpPr>
        <p:spPr>
          <a:xfrm>
            <a:off x="1312743" y="5917002"/>
            <a:ext cx="3221876" cy="44138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s-AR" sz="20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Virtual Machines</a:t>
            </a:r>
          </a:p>
        </p:txBody>
      </p:sp>
    </p:spTree>
    <p:extLst>
      <p:ext uri="{BB962C8B-B14F-4D97-AF65-F5344CB8AC3E}">
        <p14:creationId xmlns:p14="http://schemas.microsoft.com/office/powerpoint/2010/main" val="264443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Deploy </a:t>
            </a:r>
            <a:r>
              <a:rPr lang="es-AR"/>
              <a:t>&amp; Docker</a:t>
            </a:r>
            <a:endParaRPr lang="es-AR" dirty="0"/>
          </a:p>
        </p:txBody>
      </p:sp>
    </p:spTree>
    <p:extLst>
      <p:ext uri="{BB962C8B-B14F-4D97-AF65-F5344CB8AC3E}">
        <p14:creationId xmlns:p14="http://schemas.microsoft.com/office/powerpoint/2010/main" val="131573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n-US" spc="-60" dirty="0">
                <a:solidFill>
                  <a:schemeClr val="tx1"/>
                </a:solidFill>
              </a:rPr>
              <a:t>Dependency </a:t>
            </a:r>
            <a:r>
              <a:rPr lang="en-US" dirty="0">
                <a:solidFill>
                  <a:schemeClr val="tx1"/>
                </a:solidFill>
              </a:rPr>
              <a:t>Injection</a:t>
            </a:r>
            <a:r>
              <a:rPr lang="en-US" spc="55" dirty="0">
                <a:solidFill>
                  <a:schemeClr val="tx1"/>
                </a:solidFill>
              </a:rPr>
              <a:t> </a:t>
            </a:r>
            <a:r>
              <a:rPr lang="en-US" spc="120" dirty="0">
                <a:solidFill>
                  <a:schemeClr val="tx1"/>
                </a:solidFill>
              </a:rPr>
              <a:t>(DI)</a:t>
            </a:r>
            <a:endParaRPr lang="es-AR" sz="4600" dirty="0"/>
          </a:p>
        </p:txBody>
      </p:sp>
    </p:spTree>
    <p:extLst>
      <p:ext uri="{BB962C8B-B14F-4D97-AF65-F5344CB8AC3E}">
        <p14:creationId xmlns:p14="http://schemas.microsoft.com/office/powerpoint/2010/main" val="91880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8977" y="229434"/>
            <a:ext cx="11146110" cy="596868"/>
          </a:xfrm>
        </p:spPr>
        <p:txBody>
          <a:bodyPr/>
          <a:lstStyle/>
          <a:p>
            <a:r>
              <a:rPr lang="en-US" sz="4400" dirty="0">
                <a:solidFill>
                  <a:schemeClr val="bg1"/>
                </a:solidFill>
              </a:rPr>
              <a:t>Native API calls from .NET on Linux</a:t>
            </a:r>
            <a:endParaRPr lang="es-AR" sz="4311" dirty="0">
              <a:solidFill>
                <a:schemeClr val="bg1"/>
              </a:solidFill>
            </a:endParaRPr>
          </a:p>
        </p:txBody>
      </p:sp>
      <p:sp>
        <p:nvSpPr>
          <p:cNvPr id="5" name="Text Placeholder 4"/>
          <p:cNvSpPr>
            <a:spLocks noGrp="1"/>
          </p:cNvSpPr>
          <p:nvPr>
            <p:ph type="body" sz="quarter" idx="10"/>
          </p:nvPr>
        </p:nvSpPr>
        <p:spPr>
          <a:xfrm>
            <a:off x="269169" y="1189177"/>
            <a:ext cx="11650488" cy="5372625"/>
          </a:xfrm>
        </p:spPr>
        <p:txBody>
          <a:bodyPr/>
          <a:lstStyle/>
          <a:p>
            <a:pPr marL="0" indent="0">
              <a:buNone/>
            </a:pPr>
            <a:r>
              <a:rPr lang="es-AR" dirty="0">
                <a:solidFill>
                  <a:schemeClr val="bg1"/>
                </a:solidFill>
              </a:rPr>
              <a:t>[</a:t>
            </a:r>
            <a:r>
              <a:rPr lang="es-AR" dirty="0" err="1">
                <a:solidFill>
                  <a:schemeClr val="bg1"/>
                </a:solidFill>
              </a:rPr>
              <a:t>DllImport</a:t>
            </a:r>
            <a:r>
              <a:rPr lang="es-AR" dirty="0">
                <a:solidFill>
                  <a:schemeClr val="bg1"/>
                </a:solidFill>
              </a:rPr>
              <a:t>("</a:t>
            </a:r>
            <a:r>
              <a:rPr lang="es-AR" dirty="0" err="1">
                <a:solidFill>
                  <a:schemeClr val="bg1"/>
                </a:solidFill>
              </a:rPr>
              <a:t>libc</a:t>
            </a:r>
            <a:r>
              <a:rPr lang="es-AR" dirty="0">
                <a:solidFill>
                  <a:schemeClr val="bg1"/>
                </a:solidFill>
              </a:rPr>
              <a:t>")]</a:t>
            </a:r>
          </a:p>
          <a:p>
            <a:pPr marL="0" indent="0">
              <a:buNone/>
            </a:pPr>
            <a:r>
              <a:rPr lang="es-AR" dirty="0" err="1">
                <a:solidFill>
                  <a:schemeClr val="bg1"/>
                </a:solidFill>
              </a:rPr>
              <a:t>private</a:t>
            </a:r>
            <a:r>
              <a:rPr lang="es-AR" dirty="0">
                <a:solidFill>
                  <a:schemeClr val="bg1"/>
                </a:solidFill>
              </a:rPr>
              <a:t> </a:t>
            </a:r>
            <a:r>
              <a:rPr lang="es-AR" dirty="0" err="1">
                <a:solidFill>
                  <a:schemeClr val="bg1"/>
                </a:solidFill>
              </a:rPr>
              <a:t>static</a:t>
            </a:r>
            <a:r>
              <a:rPr lang="es-AR" dirty="0">
                <a:solidFill>
                  <a:schemeClr val="bg1"/>
                </a:solidFill>
              </a:rPr>
              <a:t> </a:t>
            </a:r>
            <a:r>
              <a:rPr lang="es-AR" dirty="0" err="1">
                <a:solidFill>
                  <a:schemeClr val="bg1"/>
                </a:solidFill>
              </a:rPr>
              <a:t>extern</a:t>
            </a:r>
            <a:r>
              <a:rPr lang="es-AR" dirty="0">
                <a:solidFill>
                  <a:schemeClr val="bg1"/>
                </a:solidFill>
              </a:rPr>
              <a:t> </a:t>
            </a:r>
            <a:r>
              <a:rPr lang="es-AR" dirty="0" err="1">
                <a:solidFill>
                  <a:schemeClr val="bg1"/>
                </a:solidFill>
              </a:rPr>
              <a:t>int</a:t>
            </a:r>
            <a:r>
              <a:rPr lang="es-AR" dirty="0">
                <a:solidFill>
                  <a:schemeClr val="bg1"/>
                </a:solidFill>
              </a:rPr>
              <a:t> </a:t>
            </a:r>
            <a:r>
              <a:rPr lang="es-AR" dirty="0" err="1">
                <a:solidFill>
                  <a:schemeClr val="bg1"/>
                </a:solidFill>
              </a:rPr>
              <a:t>printf</a:t>
            </a:r>
            <a:r>
              <a:rPr lang="es-AR" dirty="0">
                <a:solidFill>
                  <a:schemeClr val="bg1"/>
                </a:solidFill>
              </a:rPr>
              <a:t>(</a:t>
            </a:r>
            <a:r>
              <a:rPr lang="es-AR" dirty="0" err="1">
                <a:solidFill>
                  <a:schemeClr val="bg1"/>
                </a:solidFill>
              </a:rPr>
              <a:t>string</a:t>
            </a:r>
            <a:r>
              <a:rPr lang="es-AR" dirty="0">
                <a:solidFill>
                  <a:schemeClr val="bg1"/>
                </a:solidFill>
              </a:rPr>
              <a:t> </a:t>
            </a:r>
            <a:r>
              <a:rPr lang="es-AR" dirty="0" err="1">
                <a:solidFill>
                  <a:schemeClr val="bg1"/>
                </a:solidFill>
              </a:rPr>
              <a:t>format</a:t>
            </a:r>
            <a:r>
              <a:rPr lang="es-AR" dirty="0">
                <a:solidFill>
                  <a:schemeClr val="bg1"/>
                </a:solidFill>
              </a:rPr>
              <a:t>);</a:t>
            </a:r>
          </a:p>
          <a:p>
            <a:pPr marL="0" indent="0">
              <a:buNone/>
            </a:pPr>
            <a:r>
              <a:rPr lang="es-AR" dirty="0">
                <a:solidFill>
                  <a:schemeClr val="bg1"/>
                </a:solidFill>
              </a:rPr>
              <a:t>…</a:t>
            </a:r>
          </a:p>
          <a:p>
            <a:pPr marL="0" indent="0">
              <a:buNone/>
            </a:pPr>
            <a:r>
              <a:rPr lang="es-AR" dirty="0" err="1">
                <a:solidFill>
                  <a:schemeClr val="bg1"/>
                </a:solidFill>
              </a:rPr>
              <a:t>printf</a:t>
            </a:r>
            <a:r>
              <a:rPr lang="es-AR" dirty="0">
                <a:solidFill>
                  <a:schemeClr val="bg1"/>
                </a:solidFill>
              </a:rPr>
              <a:t>("</a:t>
            </a:r>
            <a:r>
              <a:rPr lang="es-AR" dirty="0" err="1">
                <a:solidFill>
                  <a:schemeClr val="bg1"/>
                </a:solidFill>
              </a:rPr>
              <a:t>Hello</a:t>
            </a:r>
            <a:r>
              <a:rPr lang="es-AR" dirty="0">
                <a:solidFill>
                  <a:schemeClr val="bg1"/>
                </a:solidFill>
              </a:rPr>
              <a:t>, </a:t>
            </a:r>
            <a:r>
              <a:rPr lang="es-AR" dirty="0" err="1">
                <a:solidFill>
                  <a:schemeClr val="bg1"/>
                </a:solidFill>
              </a:rPr>
              <a:t>World</a:t>
            </a:r>
            <a:r>
              <a:rPr lang="es-AR" dirty="0">
                <a:solidFill>
                  <a:schemeClr val="bg1"/>
                </a:solidFill>
              </a:rPr>
              <a:t>\n");</a:t>
            </a:r>
          </a:p>
          <a:p>
            <a:endParaRPr lang="es-AR" dirty="0"/>
          </a:p>
          <a:p>
            <a:endParaRPr lang="es-AR" dirty="0"/>
          </a:p>
          <a:p>
            <a:pPr marL="0" indent="0">
              <a:buNone/>
            </a:pPr>
            <a:endParaRPr lang="es-AR" dirty="0"/>
          </a:p>
          <a:p>
            <a:pPr marL="0" indent="0">
              <a:buNone/>
            </a:pPr>
            <a:r>
              <a:rPr lang="es-AR" dirty="0">
                <a:solidFill>
                  <a:srgbClr val="00B050"/>
                </a:solidFill>
              </a:rPr>
              <a:t>// </a:t>
            </a:r>
            <a:r>
              <a:rPr lang="es-AR" dirty="0" err="1">
                <a:solidFill>
                  <a:srgbClr val="00B050"/>
                </a:solidFill>
              </a:rPr>
              <a:t>Same</a:t>
            </a:r>
            <a:r>
              <a:rPr lang="es-AR" dirty="0">
                <a:solidFill>
                  <a:srgbClr val="00B050"/>
                </a:solidFill>
              </a:rPr>
              <a:t> as Platform </a:t>
            </a:r>
            <a:r>
              <a:rPr lang="es-AR" dirty="0" err="1">
                <a:solidFill>
                  <a:srgbClr val="00B050"/>
                </a:solidFill>
              </a:rPr>
              <a:t>Invoke</a:t>
            </a:r>
            <a:r>
              <a:rPr lang="es-AR" dirty="0">
                <a:solidFill>
                  <a:srgbClr val="00B050"/>
                </a:solidFill>
              </a:rPr>
              <a:t> </a:t>
            </a:r>
            <a:r>
              <a:rPr lang="es-AR" dirty="0" err="1">
                <a:solidFill>
                  <a:srgbClr val="00B050"/>
                </a:solidFill>
              </a:rPr>
              <a:t>for</a:t>
            </a:r>
            <a:r>
              <a:rPr lang="es-AR" dirty="0">
                <a:solidFill>
                  <a:srgbClr val="00B050"/>
                </a:solidFill>
              </a:rPr>
              <a:t> Windows</a:t>
            </a:r>
          </a:p>
        </p:txBody>
      </p:sp>
    </p:spTree>
    <p:extLst>
      <p:ext uri="{BB962C8B-B14F-4D97-AF65-F5344CB8AC3E}">
        <p14:creationId xmlns:p14="http://schemas.microsoft.com/office/powerpoint/2010/main" val="198511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Fragmentation</a:t>
            </a:r>
          </a:p>
        </p:txBody>
      </p:sp>
    </p:spTree>
    <p:extLst>
      <p:ext uri="{BB962C8B-B14F-4D97-AF65-F5344CB8AC3E}">
        <p14:creationId xmlns:p14="http://schemas.microsoft.com/office/powerpoint/2010/main" val="354344655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4276" y="338878"/>
            <a:ext cx="9963395" cy="689288"/>
          </a:xfrm>
          <a:prstGeom prst="rect">
            <a:avLst/>
          </a:prstGeom>
        </p:spPr>
        <p:txBody>
          <a:bodyPr vert="horz" wrap="square" lIns="0" tIns="12062" rIns="0" bIns="0" rtlCol="0" anchor="t">
            <a:spAutoFit/>
          </a:bodyPr>
          <a:lstStyle/>
          <a:p>
            <a:pPr marL="12696">
              <a:lnSpc>
                <a:spcPct val="100000"/>
              </a:lnSpc>
              <a:spcBef>
                <a:spcPts val="95"/>
              </a:spcBef>
            </a:pPr>
            <a:r>
              <a:rPr lang="en-US" sz="4400" dirty="0">
                <a:solidFill>
                  <a:srgbClr val="FFFFFF"/>
                </a:solidFill>
                <a:latin typeface="+mj-lt"/>
              </a:rPr>
              <a:t>Code Sharing – Portable Class Library</a:t>
            </a:r>
            <a:endParaRPr sz="4400" dirty="0">
              <a:latin typeface="+mj-lt"/>
              <a:cs typeface="Arial Black"/>
            </a:endParaRPr>
          </a:p>
        </p:txBody>
      </p:sp>
      <p:sp>
        <p:nvSpPr>
          <p:cNvPr id="4" name="object 4"/>
          <p:cNvSpPr/>
          <p:nvPr/>
        </p:nvSpPr>
        <p:spPr>
          <a:xfrm>
            <a:off x="7759710" y="1637243"/>
            <a:ext cx="3533235" cy="3847098"/>
          </a:xfrm>
          <a:prstGeom prst="rect">
            <a:avLst/>
          </a:prstGeom>
          <a:blipFill>
            <a:blip r:embed="rId2" cstate="print"/>
            <a:stretch>
              <a:fillRect/>
            </a:stretch>
          </a:blipFill>
        </p:spPr>
        <p:txBody>
          <a:bodyPr wrap="square" lIns="0" tIns="0" rIns="0" bIns="0" rtlCol="0"/>
          <a:lstStyle/>
          <a:p>
            <a:endParaRPr sz="1799"/>
          </a:p>
        </p:txBody>
      </p:sp>
      <p:sp>
        <p:nvSpPr>
          <p:cNvPr id="5" name="object 5"/>
          <p:cNvSpPr/>
          <p:nvPr/>
        </p:nvSpPr>
        <p:spPr>
          <a:xfrm>
            <a:off x="2070576" y="1830740"/>
            <a:ext cx="3440296" cy="3633793"/>
          </a:xfrm>
          <a:prstGeom prst="rect">
            <a:avLst/>
          </a:prstGeom>
          <a:blipFill>
            <a:blip r:embed="rId3" cstate="print"/>
            <a:stretch>
              <a:fillRect/>
            </a:stretch>
          </a:blipFill>
        </p:spPr>
        <p:txBody>
          <a:bodyPr wrap="square" lIns="0" tIns="0" rIns="0" bIns="0" rtlCol="0"/>
          <a:lstStyle/>
          <a:p>
            <a:endParaRPr sz="1799" dirty="0"/>
          </a:p>
        </p:txBody>
      </p:sp>
      <p:sp>
        <p:nvSpPr>
          <p:cNvPr id="6" name="object 6"/>
          <p:cNvSpPr txBox="1"/>
          <p:nvPr/>
        </p:nvSpPr>
        <p:spPr>
          <a:xfrm>
            <a:off x="972770" y="1653824"/>
            <a:ext cx="1723576" cy="331384"/>
          </a:xfrm>
          <a:prstGeom prst="rect">
            <a:avLst/>
          </a:prstGeom>
        </p:spPr>
        <p:txBody>
          <a:bodyPr vert="horz" wrap="square" lIns="0" tIns="13332" rIns="0" bIns="0" rtlCol="0">
            <a:spAutoFit/>
          </a:bodyPr>
          <a:lstStyle/>
          <a:p>
            <a:pPr marL="12696">
              <a:spcBef>
                <a:spcPts val="105"/>
              </a:spcBef>
            </a:pPr>
            <a:r>
              <a:rPr sz="1999" spc="-204" dirty="0">
                <a:latin typeface="Arial"/>
                <a:cs typeface="Arial"/>
              </a:rPr>
              <a:t>.NET</a:t>
            </a:r>
            <a:r>
              <a:rPr sz="1999" spc="-185" dirty="0">
                <a:latin typeface="Arial"/>
                <a:cs typeface="Arial"/>
              </a:rPr>
              <a:t> </a:t>
            </a:r>
            <a:r>
              <a:rPr sz="1999" spc="-95" dirty="0">
                <a:latin typeface="Arial"/>
                <a:cs typeface="Arial"/>
              </a:rPr>
              <a:t>Framework</a:t>
            </a:r>
            <a:endParaRPr sz="1999">
              <a:latin typeface="Arial"/>
              <a:cs typeface="Arial"/>
            </a:endParaRPr>
          </a:p>
        </p:txBody>
      </p:sp>
      <p:sp>
        <p:nvSpPr>
          <p:cNvPr id="7" name="object 7"/>
          <p:cNvSpPr txBox="1"/>
          <p:nvPr/>
        </p:nvSpPr>
        <p:spPr>
          <a:xfrm>
            <a:off x="627216" y="5276369"/>
            <a:ext cx="1705166" cy="330749"/>
          </a:xfrm>
          <a:prstGeom prst="rect">
            <a:avLst/>
          </a:prstGeom>
        </p:spPr>
        <p:txBody>
          <a:bodyPr vert="horz" wrap="square" lIns="0" tIns="12697" rIns="0" bIns="0" rtlCol="0">
            <a:spAutoFit/>
          </a:bodyPr>
          <a:lstStyle/>
          <a:p>
            <a:pPr marL="12696">
              <a:spcBef>
                <a:spcPts val="100"/>
              </a:spcBef>
            </a:pPr>
            <a:r>
              <a:rPr sz="1999" spc="-75" dirty="0">
                <a:latin typeface="Arial"/>
                <a:cs typeface="Arial"/>
              </a:rPr>
              <a:t>Windows</a:t>
            </a:r>
            <a:r>
              <a:rPr sz="1999" spc="-200" dirty="0">
                <a:latin typeface="Arial"/>
                <a:cs typeface="Arial"/>
              </a:rPr>
              <a:t> </a:t>
            </a:r>
            <a:r>
              <a:rPr sz="1999" spc="-120" dirty="0">
                <a:latin typeface="Arial"/>
                <a:cs typeface="Arial"/>
              </a:rPr>
              <a:t>Phone</a:t>
            </a:r>
            <a:endParaRPr sz="1999">
              <a:latin typeface="Arial"/>
              <a:cs typeface="Arial"/>
            </a:endParaRPr>
          </a:p>
        </p:txBody>
      </p:sp>
      <p:sp>
        <p:nvSpPr>
          <p:cNvPr id="8" name="object 8"/>
          <p:cNvSpPr txBox="1"/>
          <p:nvPr/>
        </p:nvSpPr>
        <p:spPr>
          <a:xfrm>
            <a:off x="5325754" y="4467844"/>
            <a:ext cx="2001634" cy="330749"/>
          </a:xfrm>
          <a:prstGeom prst="rect">
            <a:avLst/>
          </a:prstGeom>
        </p:spPr>
        <p:txBody>
          <a:bodyPr vert="horz" wrap="square" lIns="0" tIns="12697" rIns="0" bIns="0" rtlCol="0">
            <a:spAutoFit/>
          </a:bodyPr>
          <a:lstStyle/>
          <a:p>
            <a:pPr marL="12696">
              <a:spcBef>
                <a:spcPts val="100"/>
              </a:spcBef>
            </a:pPr>
            <a:r>
              <a:rPr sz="1999" spc="-75" dirty="0">
                <a:latin typeface="Arial"/>
                <a:cs typeface="Arial"/>
              </a:rPr>
              <a:t>Windows</a:t>
            </a:r>
            <a:r>
              <a:rPr sz="1999" spc="-185" dirty="0">
                <a:latin typeface="Arial"/>
                <a:cs typeface="Arial"/>
              </a:rPr>
              <a:t> </a:t>
            </a:r>
            <a:r>
              <a:rPr sz="1999" spc="-95" dirty="0">
                <a:latin typeface="Arial"/>
                <a:cs typeface="Arial"/>
              </a:rPr>
              <a:t>Universal</a:t>
            </a:r>
            <a:endParaRPr sz="1999">
              <a:latin typeface="Arial"/>
              <a:cs typeface="Arial"/>
            </a:endParaRPr>
          </a:p>
        </p:txBody>
      </p:sp>
    </p:spTree>
    <p:extLst>
      <p:ext uri="{BB962C8B-B14F-4D97-AF65-F5344CB8AC3E}">
        <p14:creationId xmlns:p14="http://schemas.microsoft.com/office/powerpoint/2010/main" val="1875662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yesterday—app models and libraries</a:t>
            </a:r>
          </a:p>
        </p:txBody>
      </p:sp>
    </p:spTree>
    <p:extLst>
      <p:ext uri="{BB962C8B-B14F-4D97-AF65-F5344CB8AC3E}">
        <p14:creationId xmlns:p14="http://schemas.microsoft.com/office/powerpoint/2010/main" val="4531765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.NET yesterday—reusing code</a:t>
            </a:r>
          </a:p>
        </p:txBody>
      </p:sp>
      <p:cxnSp>
        <p:nvCxnSpPr>
          <p:cNvPr id="51" name="Straight Connector 50"/>
          <p:cNvCxnSpPr/>
          <p:nvPr/>
        </p:nvCxnSpPr>
        <p:spPr>
          <a:xfrm>
            <a:off x="10257622" y="2012537"/>
            <a:ext cx="0" cy="672144"/>
          </a:xfrm>
          <a:prstGeom prst="line">
            <a:avLst/>
          </a:prstGeom>
          <a:solidFill>
            <a:schemeClr val="tx1">
              <a:lumMod val="50000"/>
              <a:lumOff val="50000"/>
            </a:schemeClr>
          </a:solidFill>
          <a:ln w="28575">
            <a:solidFill>
              <a:srgbClr val="7F7F7F"/>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6381595" y="2639873"/>
            <a:ext cx="3002241" cy="399065"/>
            <a:chOff x="7223760" y="3680142"/>
            <a:chExt cx="3063240" cy="407173"/>
          </a:xfrm>
        </p:grpSpPr>
        <p:sp>
          <p:nvSpPr>
            <p:cNvPr id="52" name="TextBox 51"/>
            <p:cNvSpPr txBox="1"/>
            <p:nvPr/>
          </p:nvSpPr>
          <p:spPr>
            <a:xfrm>
              <a:off x="7223760" y="36801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3</a:t>
              </a:r>
            </a:p>
          </p:txBody>
        </p:sp>
        <p:cxnSp>
          <p:nvCxnSpPr>
            <p:cNvPr id="55" name="Straight Connector 54"/>
            <p:cNvCxnSpPr/>
            <p:nvPr/>
          </p:nvCxnSpPr>
          <p:spPr>
            <a:xfrm>
              <a:off x="10012680" y="3883728"/>
              <a:ext cx="27432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2" name="Group 1"/>
          <p:cNvGrpSpPr/>
          <p:nvPr/>
        </p:nvGrpSpPr>
        <p:grpSpPr>
          <a:xfrm>
            <a:off x="466732" y="3177588"/>
            <a:ext cx="8917104" cy="399065"/>
            <a:chOff x="1188720" y="4594542"/>
            <a:chExt cx="9098280" cy="407173"/>
          </a:xfrm>
        </p:grpSpPr>
        <p:cxnSp>
          <p:nvCxnSpPr>
            <p:cNvPr id="53" name="Straight Connector 52"/>
            <p:cNvCxnSpPr/>
            <p:nvPr/>
          </p:nvCxnSpPr>
          <p:spPr>
            <a:xfrm flipV="1">
              <a:off x="3977640" y="4798128"/>
              <a:ext cx="630936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7" name="TextBox 56"/>
            <p:cNvSpPr txBox="1"/>
            <p:nvPr/>
          </p:nvSpPr>
          <p:spPr>
            <a:xfrm>
              <a:off x="1188720" y="45945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895945"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1</a:t>
              </a:r>
            </a:p>
          </p:txBody>
        </p:sp>
      </p:grpSp>
      <p:grpSp>
        <p:nvGrpSpPr>
          <p:cNvPr id="4" name="Group 3"/>
          <p:cNvGrpSpPr/>
          <p:nvPr/>
        </p:nvGrpSpPr>
        <p:grpSpPr>
          <a:xfrm>
            <a:off x="3424163" y="2908731"/>
            <a:ext cx="5959673" cy="399065"/>
            <a:chOff x="4206240" y="4137342"/>
            <a:chExt cx="6080760" cy="407173"/>
          </a:xfrm>
        </p:grpSpPr>
        <p:sp>
          <p:nvSpPr>
            <p:cNvPr id="56" name="TextBox 55"/>
            <p:cNvSpPr txBox="1"/>
            <p:nvPr/>
          </p:nvSpPr>
          <p:spPr>
            <a:xfrm>
              <a:off x="4206240" y="41373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2</a:t>
              </a:r>
            </a:p>
          </p:txBody>
        </p:sp>
        <p:cxnSp>
          <p:nvCxnSpPr>
            <p:cNvPr id="37" name="Straight Connector 36"/>
            <p:cNvCxnSpPr/>
            <p:nvPr/>
          </p:nvCxnSpPr>
          <p:spPr>
            <a:xfrm flipV="1">
              <a:off x="6995160" y="4326335"/>
              <a:ext cx="329184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36" name="Rectangle 35"/>
          <p:cNvSpPr/>
          <p:nvPr/>
        </p:nvSpPr>
        <p:spPr bwMode="auto">
          <a:xfrm>
            <a:off x="2323845" y="1354816"/>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master 3+1 base class libraries</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target a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innovate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implementations on each platform</a:t>
            </a:r>
          </a:p>
        </p:txBody>
      </p:sp>
      <p:sp>
        <p:nvSpPr>
          <p:cNvPr id="38" name="Pentagon 37"/>
          <p:cNvSpPr/>
          <p:nvPr/>
        </p:nvSpPr>
        <p:spPr bwMode="auto">
          <a:xfrm>
            <a:off x="429275" y="1354816"/>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CHALLENGES</a:t>
            </a:r>
          </a:p>
        </p:txBody>
      </p:sp>
    </p:spTree>
    <p:extLst>
      <p:ext uri="{BB962C8B-B14F-4D97-AF65-F5344CB8AC3E}">
        <p14:creationId xmlns:p14="http://schemas.microsoft.com/office/powerpoint/2010/main" val="303364567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28466544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rgbClr val="FFFFFF"/>
                </a:solidFill>
              </a:rPr>
              <a:t>.NET Standard</a:t>
            </a:r>
            <a:endParaRPr lang="es-AR" sz="4312" dirty="0">
              <a:solidFill>
                <a:srgbClr val="FFFFFF"/>
              </a:solidFill>
            </a:endParaRPr>
          </a:p>
        </p:txBody>
      </p:sp>
      <p:sp>
        <p:nvSpPr>
          <p:cNvPr id="7" name="Text Placeholder 1"/>
          <p:cNvSpPr txBox="1">
            <a:spLocks/>
          </p:cNvSpPr>
          <p:nvPr/>
        </p:nvSpPr>
        <p:spPr>
          <a:xfrm>
            <a:off x="304799" y="1424151"/>
            <a:ext cx="11614857" cy="2637045"/>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200" spc="-490" dirty="0">
                <a:solidFill>
                  <a:schemeClr val="bg1"/>
                </a:solidFill>
                <a:cs typeface="Arial"/>
              </a:rPr>
              <a:t>.NET </a:t>
            </a:r>
            <a:r>
              <a:rPr lang="en-US" sz="4200" spc="-245" dirty="0">
                <a:solidFill>
                  <a:schemeClr val="bg1"/>
                </a:solidFill>
                <a:cs typeface="Arial"/>
              </a:rPr>
              <a:t>Standard is </a:t>
            </a:r>
            <a:r>
              <a:rPr lang="en-US" sz="4200" spc="-375" dirty="0">
                <a:solidFill>
                  <a:schemeClr val="bg1"/>
                </a:solidFill>
                <a:cs typeface="Arial"/>
              </a:rPr>
              <a:t>a </a:t>
            </a:r>
            <a:r>
              <a:rPr lang="en-US" sz="4200" spc="-155" dirty="0">
                <a:solidFill>
                  <a:schemeClr val="bg1"/>
                </a:solidFill>
                <a:cs typeface="Arial"/>
              </a:rPr>
              <a:t>specification </a:t>
            </a:r>
            <a:r>
              <a:rPr lang="en-US" sz="4200" spc="-5" dirty="0">
                <a:solidFill>
                  <a:schemeClr val="bg1"/>
                </a:solidFill>
                <a:cs typeface="Arial"/>
              </a:rPr>
              <a:t>that  </a:t>
            </a:r>
            <a:r>
              <a:rPr lang="en-US" sz="4200" spc="-200" dirty="0">
                <a:solidFill>
                  <a:schemeClr val="bg1"/>
                </a:solidFill>
                <a:cs typeface="Arial"/>
              </a:rPr>
              <a:t>represents </a:t>
            </a:r>
            <a:r>
              <a:rPr lang="en-US" sz="4200" spc="-375" dirty="0">
                <a:solidFill>
                  <a:schemeClr val="bg1"/>
                </a:solidFill>
                <a:cs typeface="Arial"/>
              </a:rPr>
              <a:t>a </a:t>
            </a:r>
            <a:r>
              <a:rPr lang="en-US" sz="4200" spc="-190" dirty="0">
                <a:solidFill>
                  <a:schemeClr val="bg1"/>
                </a:solidFill>
                <a:cs typeface="Arial"/>
              </a:rPr>
              <a:t>set </a:t>
            </a:r>
            <a:r>
              <a:rPr lang="en-US" sz="4200" spc="-10" dirty="0">
                <a:solidFill>
                  <a:schemeClr val="bg1"/>
                </a:solidFill>
                <a:cs typeface="Arial"/>
              </a:rPr>
              <a:t>of </a:t>
            </a:r>
            <a:r>
              <a:rPr lang="en-US" sz="4200" spc="-450" dirty="0">
                <a:solidFill>
                  <a:schemeClr val="bg1"/>
                </a:solidFill>
                <a:cs typeface="Arial"/>
              </a:rPr>
              <a:t>APIs </a:t>
            </a:r>
            <a:r>
              <a:rPr lang="en-US" sz="4200" spc="-5" dirty="0">
                <a:solidFill>
                  <a:schemeClr val="bg1"/>
                </a:solidFill>
                <a:cs typeface="Arial"/>
              </a:rPr>
              <a:t>that </a:t>
            </a:r>
            <a:r>
              <a:rPr lang="en-US" sz="4200" spc="-100" dirty="0">
                <a:solidFill>
                  <a:schemeClr val="bg1"/>
                </a:solidFill>
                <a:cs typeface="Arial"/>
              </a:rPr>
              <a:t>all </a:t>
            </a:r>
            <a:r>
              <a:rPr lang="en-US" sz="4200" spc="-495" dirty="0">
                <a:solidFill>
                  <a:schemeClr val="bg1"/>
                </a:solidFill>
                <a:cs typeface="Arial"/>
              </a:rPr>
              <a:t>.NET  </a:t>
            </a:r>
            <a:r>
              <a:rPr lang="en-US" sz="4200" spc="-114" dirty="0">
                <a:solidFill>
                  <a:schemeClr val="bg1"/>
                </a:solidFill>
                <a:cs typeface="Arial"/>
              </a:rPr>
              <a:t>platforms </a:t>
            </a:r>
            <a:r>
              <a:rPr lang="en-US" sz="4200" spc="-290" dirty="0">
                <a:solidFill>
                  <a:schemeClr val="bg1"/>
                </a:solidFill>
                <a:cs typeface="Arial"/>
              </a:rPr>
              <a:t>have </a:t>
            </a:r>
            <a:r>
              <a:rPr lang="en-US" sz="4200" spc="35" dirty="0">
                <a:solidFill>
                  <a:schemeClr val="bg1"/>
                </a:solidFill>
                <a:cs typeface="Arial"/>
              </a:rPr>
              <a:t>to </a:t>
            </a:r>
            <a:r>
              <a:rPr lang="en-US" sz="4200" spc="-100" dirty="0">
                <a:solidFill>
                  <a:schemeClr val="bg1"/>
                </a:solidFill>
                <a:cs typeface="Arial"/>
              </a:rPr>
              <a:t>implement.</a:t>
            </a:r>
          </a:p>
          <a:p>
            <a:r>
              <a:rPr lang="en-US" sz="4200" spc="-315" dirty="0">
                <a:solidFill>
                  <a:schemeClr val="bg1"/>
                </a:solidFill>
                <a:cs typeface="Arial"/>
              </a:rPr>
              <a:t>This  </a:t>
            </a:r>
            <a:r>
              <a:rPr lang="en-US" sz="4200" spc="-135" dirty="0">
                <a:solidFill>
                  <a:schemeClr val="bg1"/>
                </a:solidFill>
                <a:cs typeface="Arial"/>
              </a:rPr>
              <a:t>unifies </a:t>
            </a:r>
            <a:r>
              <a:rPr lang="en-US" sz="4200" spc="-55" dirty="0">
                <a:solidFill>
                  <a:schemeClr val="bg1"/>
                </a:solidFill>
                <a:cs typeface="Arial"/>
              </a:rPr>
              <a:t>the </a:t>
            </a:r>
            <a:r>
              <a:rPr lang="en-US" sz="4200" spc="-490" dirty="0">
                <a:solidFill>
                  <a:schemeClr val="bg1"/>
                </a:solidFill>
                <a:cs typeface="Arial"/>
              </a:rPr>
              <a:t>.NET </a:t>
            </a:r>
            <a:r>
              <a:rPr lang="en-US" sz="4200" spc="-114" dirty="0">
                <a:solidFill>
                  <a:schemeClr val="bg1"/>
                </a:solidFill>
                <a:cs typeface="Arial"/>
              </a:rPr>
              <a:t>platforms </a:t>
            </a:r>
            <a:r>
              <a:rPr lang="en-US" sz="4200" spc="-225" dirty="0">
                <a:solidFill>
                  <a:schemeClr val="bg1"/>
                </a:solidFill>
                <a:cs typeface="Arial"/>
              </a:rPr>
              <a:t>and</a:t>
            </a:r>
            <a:r>
              <a:rPr lang="en-US" sz="4200" spc="-430" dirty="0">
                <a:solidFill>
                  <a:schemeClr val="bg1"/>
                </a:solidFill>
                <a:cs typeface="Arial"/>
              </a:rPr>
              <a:t> </a:t>
            </a:r>
            <a:r>
              <a:rPr lang="en-US" sz="4200" spc="-185" dirty="0">
                <a:solidFill>
                  <a:schemeClr val="bg1"/>
                </a:solidFill>
                <a:cs typeface="Arial"/>
              </a:rPr>
              <a:t>prevents  </a:t>
            </a:r>
            <a:r>
              <a:rPr lang="en-US" sz="4200" spc="-35" dirty="0">
                <a:solidFill>
                  <a:schemeClr val="bg1"/>
                </a:solidFill>
                <a:cs typeface="Arial"/>
              </a:rPr>
              <a:t>future </a:t>
            </a:r>
            <a:r>
              <a:rPr lang="en-US" sz="4200" spc="-120" dirty="0">
                <a:solidFill>
                  <a:schemeClr val="bg1"/>
                </a:solidFill>
                <a:cs typeface="Arial"/>
              </a:rPr>
              <a:t>fragmentation. </a:t>
            </a:r>
            <a:endParaRPr lang="en-US" sz="4200" dirty="0">
              <a:solidFill>
                <a:schemeClr val="bg1"/>
              </a:solidFill>
              <a:cs typeface="Arial"/>
            </a:endParaRPr>
          </a:p>
        </p:txBody>
      </p:sp>
    </p:spTree>
    <p:extLst>
      <p:ext uri="{BB962C8B-B14F-4D97-AF65-F5344CB8AC3E}">
        <p14:creationId xmlns:p14="http://schemas.microsoft.com/office/powerpoint/2010/main" val="384753785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Standard library</a:t>
            </a:r>
          </a:p>
        </p:txBody>
      </p:sp>
      <p:sp>
        <p:nvSpPr>
          <p:cNvPr id="6" name="Text Placeholder 5"/>
          <p:cNvSpPr>
            <a:spLocks noGrp="1"/>
          </p:cNvSpPr>
          <p:nvPr>
            <p:ph type="body" sz="quarter" idx="10"/>
          </p:nvPr>
        </p:nvSpPr>
        <p:spPr>
          <a:xfrm>
            <a:off x="269170" y="1457401"/>
            <a:ext cx="11652043" cy="4647386"/>
          </a:xfrm>
        </p:spPr>
        <p:txBody>
          <a:bodyPr>
            <a:spAutoFit/>
          </a:bodyPr>
          <a:lstStyle/>
          <a:p>
            <a:pPr>
              <a:spcBef>
                <a:spcPts val="2940"/>
              </a:spcBef>
              <a:buFont typeface="Arial" panose="020B0604020202020204" pitchFamily="34" charset="0"/>
              <a:buChar char="•"/>
            </a:pPr>
            <a:r>
              <a:rPr lang="en-US" dirty="0">
                <a:solidFill>
                  <a:schemeClr val="tx1"/>
                </a:solidFill>
              </a:rPr>
              <a:t>One library to rule them all</a:t>
            </a:r>
          </a:p>
          <a:p>
            <a:pPr marL="106425" lvl="1" indent="-342900">
              <a:spcBef>
                <a:spcPts val="784"/>
              </a:spcBef>
              <a:buFont typeface="Arial" panose="020B0604020202020204" pitchFamily="34" charset="0"/>
              <a:buChar char="•"/>
            </a:pPr>
            <a:r>
              <a:rPr lang="en-US" dirty="0">
                <a:solidFill>
                  <a:schemeClr val="tx1"/>
                </a:solidFill>
              </a:rPr>
              <a:t>Learn one API </a:t>
            </a:r>
            <a:r>
              <a:rPr lang="en-US" dirty="0">
                <a:solidFill>
                  <a:schemeClr val="tx1"/>
                </a:solidFill>
                <a:latin typeface="Segoe UI Semibold" panose="020B0702040204020203" pitchFamily="34" charset="0"/>
                <a:cs typeface="Segoe UI Semibold" panose="020B0702040204020203" pitchFamily="34" charset="0"/>
              </a:rPr>
              <a:t>across ALL .NET platforms </a:t>
            </a:r>
          </a:p>
          <a:p>
            <a:pPr marL="106425" lvl="1" indent="-342900">
              <a:spcBef>
                <a:spcPts val="784"/>
              </a:spcBef>
              <a:buFont typeface="Arial" panose="020B0604020202020204" pitchFamily="34" charset="0"/>
              <a:buChar char="•"/>
            </a:pPr>
            <a:r>
              <a:rPr lang="en-US" dirty="0">
                <a:solidFill>
                  <a:schemeClr val="tx1"/>
                </a:solidFill>
              </a:rPr>
              <a:t>Reuse your code </a:t>
            </a:r>
            <a:r>
              <a:rPr lang="en-US" dirty="0">
                <a:solidFill>
                  <a:schemeClr val="tx1"/>
                </a:solidFill>
                <a:latin typeface="Segoe UI Semibold" panose="020B0702040204020203" pitchFamily="34" charset="0"/>
                <a:cs typeface="Segoe UI Semibold" panose="020B0702040204020203" pitchFamily="34" charset="0"/>
              </a:rPr>
              <a:t>across ALL .NET platforms</a:t>
            </a:r>
          </a:p>
          <a:p>
            <a:pPr marL="106425" lvl="1" indent="-342900">
              <a:spcBef>
                <a:spcPts val="784"/>
              </a:spcBef>
              <a:buFont typeface="Arial" panose="020B0604020202020204" pitchFamily="34" charset="0"/>
              <a:buChar char="•"/>
            </a:pPr>
            <a:r>
              <a:rPr lang="en-US" dirty="0">
                <a:solidFill>
                  <a:schemeClr val="tx1"/>
                </a:solidFill>
              </a:rPr>
              <a:t>Easily consume third-party/OSS libraries </a:t>
            </a:r>
            <a:r>
              <a:rPr lang="en-US" dirty="0">
                <a:solidFill>
                  <a:schemeClr val="tx1"/>
                </a:solidFill>
                <a:latin typeface="Segoe UI Semibold" panose="020B0702040204020203" pitchFamily="34" charset="0"/>
                <a:cs typeface="Segoe UI Semibold" panose="020B0702040204020203" pitchFamily="34" charset="0"/>
              </a:rPr>
              <a:t>across ALL .NET platforms</a:t>
            </a:r>
          </a:p>
          <a:p>
            <a:pPr>
              <a:spcBef>
                <a:spcPts val="2940"/>
              </a:spcBef>
              <a:buFont typeface="Arial" panose="020B0604020202020204" pitchFamily="34" charset="0"/>
              <a:buChar char="•"/>
            </a:pPr>
            <a:r>
              <a:rPr lang="en-US" dirty="0">
                <a:solidFill>
                  <a:schemeClr val="tx1"/>
                </a:solidFill>
              </a:rPr>
              <a:t>.NET Standard 1.x</a:t>
            </a:r>
          </a:p>
          <a:p>
            <a:pPr marL="106425" lvl="1" indent="-342900">
              <a:spcBef>
                <a:spcPts val="784"/>
              </a:spcBef>
              <a:buFont typeface="Arial" panose="020B0604020202020204" pitchFamily="34" charset="0"/>
              <a:buChar char="•"/>
            </a:pPr>
            <a:r>
              <a:rPr lang="en-US" dirty="0">
                <a:solidFill>
                  <a:schemeClr val="tx1"/>
                </a:solidFill>
              </a:rPr>
              <a:t>Evolution of Portable Class Libraries (PCLs) with a much simpler model</a:t>
            </a:r>
          </a:p>
          <a:p>
            <a:pPr marL="106425" lvl="1" indent="-342900">
              <a:spcBef>
                <a:spcPts val="784"/>
              </a:spcBef>
              <a:buFont typeface="Arial" panose="020B0604020202020204" pitchFamily="34" charset="0"/>
              <a:buChar char="•"/>
            </a:pPr>
            <a:r>
              <a:rPr lang="en-US" dirty="0">
                <a:solidFill>
                  <a:schemeClr val="tx1"/>
                </a:solidFill>
              </a:rPr>
              <a:t>Two constraints:</a:t>
            </a:r>
          </a:p>
          <a:p>
            <a:pPr marL="228719" lvl="2" indent="-228719">
              <a:buFont typeface="Arial" panose="020B0604020202020204" pitchFamily="34" charset="0"/>
              <a:buChar char="•"/>
            </a:pPr>
            <a:r>
              <a:rPr lang="en-US" dirty="0">
                <a:solidFill>
                  <a:schemeClr val="tx1"/>
                </a:solidFill>
              </a:rPr>
              <a:t>API surface relatively small, because .NET Core was small</a:t>
            </a:r>
          </a:p>
          <a:p>
            <a:pPr marL="228719" lvl="2" indent="-228719">
              <a:buFont typeface="Arial" panose="020B0604020202020204" pitchFamily="34" charset="0"/>
              <a:buChar char="•"/>
            </a:pPr>
            <a:r>
              <a:rPr lang="en-US" dirty="0">
                <a:solidFill>
                  <a:schemeClr val="tx1"/>
                </a:solidFill>
              </a:rPr>
              <a:t>Can’t reference the vast number of libraries already available for .NET Framework</a:t>
            </a:r>
          </a:p>
        </p:txBody>
      </p:sp>
    </p:spTree>
    <p:extLst>
      <p:ext uri="{BB962C8B-B14F-4D97-AF65-F5344CB8AC3E}">
        <p14:creationId xmlns:p14="http://schemas.microsoft.com/office/powerpoint/2010/main" val="1008660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.NET Standard 2.0</a:t>
            </a:r>
          </a:p>
        </p:txBody>
      </p:sp>
      <p:sp>
        <p:nvSpPr>
          <p:cNvPr id="6" name="Text Placeholder 5"/>
          <p:cNvSpPr>
            <a:spLocks noGrp="1"/>
          </p:cNvSpPr>
          <p:nvPr>
            <p:ph type="body" sz="quarter" idx="10"/>
          </p:nvPr>
        </p:nvSpPr>
        <p:spPr>
          <a:xfrm>
            <a:off x="269170" y="1457401"/>
            <a:ext cx="8512520" cy="1413722"/>
          </a:xfrm>
        </p:spPr>
        <p:txBody>
          <a:bodyPr/>
          <a:lstStyle/>
          <a:p>
            <a:pPr marL="0" indent="0">
              <a:spcBef>
                <a:spcPts val="2940"/>
              </a:spcBef>
              <a:buNone/>
            </a:pPr>
            <a:r>
              <a:rPr lang="en-US" dirty="0">
                <a:solidFill>
                  <a:schemeClr val="tx1"/>
                </a:solidFill>
              </a:rPr>
              <a:t>Has much bigger API surface</a:t>
            </a:r>
          </a:p>
          <a:p>
            <a:pPr marL="106425" lvl="1" indent="-342900">
              <a:spcBef>
                <a:spcPts val="784"/>
              </a:spcBef>
              <a:buFont typeface="Arial" panose="020B0604020202020204" pitchFamily="34" charset="0"/>
              <a:buChar char="•"/>
            </a:pPr>
            <a:r>
              <a:rPr lang="en-US" sz="1960" dirty="0">
                <a:solidFill>
                  <a:schemeClr val="tx1"/>
                </a:solidFill>
              </a:rPr>
              <a:t>Extended to cover intersection between .NET Framework and Xamarin</a:t>
            </a:r>
          </a:p>
          <a:p>
            <a:pPr marL="106425" lvl="1" indent="-342900">
              <a:spcBef>
                <a:spcPts val="784"/>
              </a:spcBef>
              <a:buFont typeface="Arial" panose="020B0604020202020204" pitchFamily="34" charset="0"/>
              <a:buChar char="•"/>
            </a:pPr>
            <a:r>
              <a:rPr lang="en-US" sz="1960" dirty="0">
                <a:solidFill>
                  <a:schemeClr val="tx1"/>
                </a:solidFill>
              </a:rPr>
              <a:t>Also makes .NET Core 2.0 bigger as it implements .NET Standard 2.0</a:t>
            </a:r>
          </a:p>
        </p:txBody>
      </p:sp>
      <p:sp>
        <p:nvSpPr>
          <p:cNvPr id="2" name="TextBox 1"/>
          <p:cNvSpPr txBox="1"/>
          <p:nvPr/>
        </p:nvSpPr>
        <p:spPr>
          <a:xfrm>
            <a:off x="8872575" y="3877091"/>
            <a:ext cx="3047051" cy="22404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lIns="182807" tIns="146246" rIns="182807" bIns="146246" rtlCol="0">
            <a:noAutofit/>
          </a:bodyPr>
          <a:lstStyle/>
          <a:p>
            <a:pPr defTabSz="914128">
              <a:lnSpc>
                <a:spcPct val="90000"/>
              </a:lnSpc>
              <a:spcBef>
                <a:spcPts val="588"/>
              </a:spcBef>
              <a:defRPr/>
            </a:pPr>
            <a:r>
              <a:rPr lang="en-US" sz="7841" spc="-294" dirty="0">
                <a:solidFill>
                  <a:schemeClr val="tx1"/>
                </a:solidFill>
                <a:latin typeface="Segoe UI Light"/>
              </a:rPr>
              <a:t>~70%</a:t>
            </a:r>
          </a:p>
          <a:p>
            <a:pPr defTabSz="914128">
              <a:lnSpc>
                <a:spcPct val="90000"/>
              </a:lnSpc>
              <a:spcBef>
                <a:spcPts val="588"/>
              </a:spcBef>
              <a:defRPr/>
            </a:pPr>
            <a:r>
              <a:rPr lang="en-US" sz="1960" dirty="0">
                <a:solidFill>
                  <a:schemeClr val="tx1"/>
                </a:solidFill>
                <a:latin typeface="Segoe UI Semilight"/>
              </a:rPr>
              <a:t>of </a:t>
            </a:r>
            <a:r>
              <a:rPr lang="en-US" sz="1960" dirty="0" err="1">
                <a:solidFill>
                  <a:schemeClr val="tx1"/>
                </a:solidFill>
                <a:latin typeface="Segoe UI Semilight"/>
              </a:rPr>
              <a:t>NuGet</a:t>
            </a:r>
            <a:r>
              <a:rPr lang="en-US" sz="1960" dirty="0">
                <a:solidFill>
                  <a:schemeClr val="tx1"/>
                </a:solidFill>
                <a:latin typeface="Segoe UI Semilight"/>
              </a:rPr>
              <a:t> packages</a:t>
            </a:r>
          </a:p>
          <a:p>
            <a:pPr defTabSz="914128">
              <a:lnSpc>
                <a:spcPct val="90000"/>
              </a:lnSpc>
              <a:spcBef>
                <a:spcPts val="588"/>
              </a:spcBef>
              <a:defRPr/>
            </a:pPr>
            <a:r>
              <a:rPr lang="en-US" sz="1960" dirty="0">
                <a:solidFill>
                  <a:schemeClr val="tx1"/>
                </a:solidFill>
                <a:latin typeface="Segoe UI Semilight"/>
              </a:rPr>
              <a:t>are API compatible</a:t>
            </a:r>
          </a:p>
        </p:txBody>
      </p:sp>
      <p:sp>
        <p:nvSpPr>
          <p:cNvPr id="7" name="TextBox 6"/>
          <p:cNvSpPr txBox="1"/>
          <p:nvPr/>
        </p:nvSpPr>
        <p:spPr>
          <a:xfrm>
            <a:off x="8872575" y="1457401"/>
            <a:ext cx="3047051" cy="22404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lIns="182807" tIns="146246" rIns="182807" bIns="146246" rtlCol="0">
            <a:noAutofit/>
          </a:bodyPr>
          <a:lstStyle/>
          <a:p>
            <a:pPr defTabSz="914128">
              <a:lnSpc>
                <a:spcPct val="90000"/>
              </a:lnSpc>
              <a:spcBef>
                <a:spcPts val="588"/>
              </a:spcBef>
              <a:defRPr/>
            </a:pPr>
            <a:r>
              <a:rPr lang="en-US" sz="7841" spc="-294">
                <a:solidFill>
                  <a:schemeClr val="tx1"/>
                </a:solidFill>
                <a:latin typeface="Segoe UI Light"/>
              </a:rPr>
              <a:t>+20K</a:t>
            </a:r>
          </a:p>
          <a:p>
            <a:pPr defTabSz="914128">
              <a:lnSpc>
                <a:spcPct val="90000"/>
              </a:lnSpc>
              <a:spcBef>
                <a:spcPts val="588"/>
              </a:spcBef>
              <a:defRPr/>
            </a:pPr>
            <a:r>
              <a:rPr lang="en-US" sz="1960">
                <a:solidFill>
                  <a:schemeClr val="tx1"/>
                </a:solidFill>
                <a:latin typeface="Segoe UI Semilight"/>
              </a:rPr>
              <a:t>More APIs than</a:t>
            </a:r>
          </a:p>
          <a:p>
            <a:pPr defTabSz="914128">
              <a:lnSpc>
                <a:spcPct val="90000"/>
              </a:lnSpc>
              <a:spcBef>
                <a:spcPts val="588"/>
              </a:spcBef>
              <a:defRPr/>
            </a:pPr>
            <a:r>
              <a:rPr lang="en-US" sz="1960">
                <a:solidFill>
                  <a:schemeClr val="tx1"/>
                </a:solidFill>
                <a:latin typeface="Segoe UI Semilight"/>
              </a:rPr>
              <a:t>.NET Standard 1.x</a:t>
            </a:r>
          </a:p>
        </p:txBody>
      </p:sp>
      <p:sp>
        <p:nvSpPr>
          <p:cNvPr id="8" name="Text Placeholder 5"/>
          <p:cNvSpPr txBox="1">
            <a:spLocks/>
          </p:cNvSpPr>
          <p:nvPr/>
        </p:nvSpPr>
        <p:spPr>
          <a:xfrm>
            <a:off x="269169" y="3877091"/>
            <a:ext cx="8512521" cy="1791814"/>
          </a:xfrm>
          <a:prstGeom prst="rect">
            <a:avLst/>
          </a:prstGeom>
        </p:spPr>
        <p:txBody>
          <a:bodyPr vert="horz" wrap="square" lIns="143391" tIns="89619" rIns="143391" bIns="89619"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80">
              <a:spcBef>
                <a:spcPts val="2940"/>
              </a:spcBef>
              <a:defRPr/>
            </a:pPr>
            <a:r>
              <a:rPr lang="en-US" sz="3528" dirty="0">
                <a:solidFill>
                  <a:schemeClr val="tx1"/>
                </a:solidFill>
                <a:latin typeface="Segoe UI Light"/>
              </a:rPr>
              <a:t>Can reference .NET Framework libraries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Compatibility shim allows referencing existing .NET Framework binaries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No recompile required – also covers existing NuGet packages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Limited to libraries that only use APIs that are available for .NET Standard</a:t>
            </a:r>
          </a:p>
        </p:txBody>
      </p:sp>
    </p:spTree>
    <p:extLst>
      <p:ext uri="{BB962C8B-B14F-4D97-AF65-F5344CB8AC3E}">
        <p14:creationId xmlns:p14="http://schemas.microsoft.com/office/powerpoint/2010/main" val="96847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618714" y="2738144"/>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endPar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sp>
        <p:nvSpPr>
          <p:cNvPr id="3" name="Title 2"/>
          <p:cNvSpPr>
            <a:spLocks noGrp="1"/>
          </p:cNvSpPr>
          <p:nvPr>
            <p:ph type="title"/>
          </p:nvPr>
        </p:nvSpPr>
        <p:spPr/>
        <p:txBody>
          <a:bodyPr/>
          <a:lstStyle/>
          <a:p>
            <a:r>
              <a:rPr lang="en-US" dirty="0">
                <a:solidFill>
                  <a:schemeClr val="bg1"/>
                </a:solidFill>
              </a:rPr>
              <a:t>.NET today—reusing code</a:t>
            </a:r>
          </a:p>
        </p:txBody>
      </p:sp>
      <p:sp>
        <p:nvSpPr>
          <p:cNvPr id="35" name="TextBox 34"/>
          <p:cNvSpPr txBox="1"/>
          <p:nvPr/>
        </p:nvSpPr>
        <p:spPr>
          <a:xfrm>
            <a:off x="707968" y="3723954"/>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Full implementations</a:t>
            </a:r>
          </a:p>
        </p:txBody>
      </p:sp>
      <p:sp>
        <p:nvSpPr>
          <p:cNvPr id="36" name="TextBox 35"/>
          <p:cNvSpPr txBox="1"/>
          <p:nvPr/>
        </p:nvSpPr>
        <p:spPr>
          <a:xfrm>
            <a:off x="707968" y="2827763"/>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Reference implementations</a:t>
            </a:r>
          </a:p>
        </p:txBody>
      </p:sp>
      <p:cxnSp>
        <p:nvCxnSpPr>
          <p:cNvPr id="38" name="Straight Connector 37"/>
          <p:cNvCxnSpPr/>
          <p:nvPr/>
        </p:nvCxnSpPr>
        <p:spPr>
          <a:xfrm rot="5400000">
            <a:off x="9707609" y="2760548"/>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rot="5400000">
            <a:off x="9707609" y="3656740"/>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p:nvCxnSpPr>
        <p:spPr>
          <a:xfrm>
            <a:off x="7989823"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50324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p:nvCxnSpPr>
        <p:spPr>
          <a:xfrm>
            <a:off x="20750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sp>
        <p:nvSpPr>
          <p:cNvPr id="28" name="Rectangle 27"/>
          <p:cNvSpPr/>
          <p:nvPr/>
        </p:nvSpPr>
        <p:spPr bwMode="auto">
          <a:xfrm>
            <a:off x="2292531" y="1497897"/>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Master one library, not a platform</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Big surface area - no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Faster innovation</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.NET Standard can grow without updating platforms</a:t>
            </a:r>
          </a:p>
        </p:txBody>
      </p:sp>
      <p:sp>
        <p:nvSpPr>
          <p:cNvPr id="29" name="Pentagon 28"/>
          <p:cNvSpPr/>
          <p:nvPr/>
        </p:nvSpPr>
        <p:spPr bwMode="auto">
          <a:xfrm>
            <a:off x="397961" y="1497897"/>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BENEFITS</a:t>
            </a:r>
          </a:p>
        </p:txBody>
      </p:sp>
    </p:spTree>
    <p:extLst>
      <p:ext uri="{BB962C8B-B14F-4D97-AF65-F5344CB8AC3E}">
        <p14:creationId xmlns:p14="http://schemas.microsoft.com/office/powerpoint/2010/main" val="214290635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6" y="445531"/>
            <a:ext cx="6265818"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Dependency </a:t>
            </a:r>
            <a:r>
              <a:rPr sz="3999" dirty="0">
                <a:solidFill>
                  <a:schemeClr val="tx1"/>
                </a:solidFill>
                <a:latin typeface="+mj-lt"/>
              </a:rPr>
              <a:t>Injection</a:t>
            </a:r>
            <a:r>
              <a:rPr sz="3999" spc="55" dirty="0">
                <a:solidFill>
                  <a:schemeClr val="tx1"/>
                </a:solidFill>
                <a:latin typeface="+mj-lt"/>
              </a:rPr>
              <a:t> </a:t>
            </a:r>
            <a:r>
              <a:rPr sz="3999" spc="120" dirty="0">
                <a:solidFill>
                  <a:schemeClr val="tx1"/>
                </a:solidFill>
                <a:latin typeface="+mj-lt"/>
              </a:rPr>
              <a:t>(DI)</a:t>
            </a:r>
            <a:endParaRPr sz="3999" dirty="0">
              <a:solidFill>
                <a:schemeClr val="tx1"/>
              </a:solidFill>
              <a:latin typeface="+mj-lt"/>
            </a:endParaRPr>
          </a:p>
        </p:txBody>
      </p:sp>
      <p:sp>
        <p:nvSpPr>
          <p:cNvPr id="6" name="object 6"/>
          <p:cNvSpPr txBox="1"/>
          <p:nvPr/>
        </p:nvSpPr>
        <p:spPr>
          <a:xfrm>
            <a:off x="729296" y="1709309"/>
            <a:ext cx="11303819" cy="3362456"/>
          </a:xfrm>
          <a:prstGeom prst="rect">
            <a:avLst/>
          </a:prstGeom>
        </p:spPr>
        <p:txBody>
          <a:bodyPr vert="horz" wrap="square" lIns="0" tIns="12697" rIns="0" bIns="0" rtlCol="0">
            <a:spAutoFit/>
          </a:bodyPr>
          <a:lstStyle/>
          <a:p>
            <a:pPr marL="355596" marR="0" lvl="0" indent="-3429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85" normalizeH="0" baseline="0" noProof="0" dirty="0">
                <a:ln>
                  <a:noFill/>
                </a:ln>
                <a:solidFill>
                  <a:srgbClr val="FFFFFF"/>
                </a:solidFill>
                <a:effectLst/>
                <a:uLnTx/>
                <a:uFillTx/>
                <a:latin typeface="Segoe UI Light"/>
                <a:ea typeface="+mn-ea"/>
                <a:cs typeface="Arial"/>
              </a:rPr>
              <a:t>request </a:t>
            </a:r>
            <a:r>
              <a:rPr kumimoji="0" sz="3600" b="0" i="0" u="none" strike="noStrike" kern="1200" cap="none" spc="-120" normalizeH="0" baseline="0" noProof="0" dirty="0">
                <a:ln>
                  <a:noFill/>
                </a:ln>
                <a:solidFill>
                  <a:srgbClr val="FFFFFF"/>
                </a:solidFill>
                <a:effectLst/>
                <a:uLnTx/>
                <a:uFillTx/>
                <a:latin typeface="Segoe UI Light"/>
                <a:ea typeface="+mn-ea"/>
                <a:cs typeface="Arial"/>
              </a:rPr>
              <a:t>dependencies </a:t>
            </a:r>
            <a:r>
              <a:rPr kumimoji="0" sz="3600" b="0" i="0" u="none" strike="noStrike" kern="1200" cap="none" spc="-95" normalizeH="0" baseline="0" noProof="0" dirty="0">
                <a:ln>
                  <a:noFill/>
                </a:ln>
                <a:solidFill>
                  <a:srgbClr val="FFFFFF"/>
                </a:solidFill>
                <a:effectLst/>
                <a:uLnTx/>
                <a:uFillTx/>
                <a:latin typeface="Segoe UI Light"/>
                <a:ea typeface="+mn-ea"/>
                <a:cs typeface="Arial"/>
              </a:rPr>
              <a:t>instead </a:t>
            </a:r>
            <a:r>
              <a:rPr kumimoji="0" sz="3600" b="0" i="0" u="none" strike="noStrike" kern="1200" cap="none" spc="-5" normalizeH="0" baseline="0" noProof="0" dirty="0">
                <a:ln>
                  <a:noFill/>
                </a:ln>
                <a:solidFill>
                  <a:srgbClr val="FFFFFF"/>
                </a:solidFill>
                <a:effectLst/>
                <a:uLnTx/>
                <a:uFillTx/>
                <a:latin typeface="Segoe UI Light"/>
                <a:ea typeface="+mn-ea"/>
                <a:cs typeface="Arial"/>
              </a:rPr>
              <a:t>of </a:t>
            </a:r>
            <a:r>
              <a:rPr kumimoji="0" sz="3600" b="0" i="0" u="none" strike="noStrike" kern="1200" cap="none" spc="-90" normalizeH="0" baseline="0" noProof="0" dirty="0">
                <a:ln>
                  <a:noFill/>
                </a:ln>
                <a:solidFill>
                  <a:srgbClr val="FFFFFF"/>
                </a:solidFill>
                <a:effectLst/>
                <a:uLnTx/>
                <a:uFillTx/>
                <a:latin typeface="Segoe UI Light"/>
                <a:ea typeface="+mn-ea"/>
                <a:cs typeface="Arial"/>
              </a:rPr>
              <a:t>referencing</a:t>
            </a:r>
            <a:r>
              <a:rPr kumimoji="0" sz="3600" b="0" i="0" u="none" strike="noStrike" kern="1200" cap="none" spc="-245" normalizeH="0" baseline="0" noProof="0" dirty="0">
                <a:ln>
                  <a:noFill/>
                </a:ln>
                <a:solidFill>
                  <a:srgbClr val="FFFFFF"/>
                </a:solidFill>
                <a:effectLst/>
                <a:uLnTx/>
                <a:uFillTx/>
                <a:latin typeface="Segoe UI Light"/>
                <a:ea typeface="+mn-ea"/>
                <a:cs typeface="Arial"/>
              </a:rPr>
              <a:t> </a:t>
            </a:r>
            <a:r>
              <a:rPr kumimoji="0" sz="3600" b="0" i="0" u="none" strike="noStrike" kern="1200" cap="none" spc="-45" normalizeH="0" baseline="0" noProof="0" dirty="0">
                <a:ln>
                  <a:noFill/>
                </a:ln>
                <a:solidFill>
                  <a:srgbClr val="FFFFFF"/>
                </a:solidFill>
                <a:effectLst/>
                <a:uLnTx/>
                <a:uFillTx/>
                <a:latin typeface="Segoe UI Light"/>
                <a:ea typeface="+mn-ea"/>
                <a:cs typeface="Arial"/>
              </a:rPr>
              <a:t>directly</a:t>
            </a:r>
            <a:endParaRPr kumimoji="0" lang="en-US" sz="3600" b="0" i="0" u="none" strike="noStrike" kern="1200" cap="none" spc="-45"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100" normalizeH="0" baseline="0" noProof="0" dirty="0">
                <a:ln>
                  <a:noFill/>
                </a:ln>
                <a:solidFill>
                  <a:srgbClr val="FFFFFF"/>
                </a:solidFill>
                <a:effectLst/>
                <a:uLnTx/>
                <a:uFillTx/>
                <a:latin typeface="Segoe UI Light"/>
                <a:ea typeface="+mn-ea"/>
                <a:cs typeface="Arial"/>
              </a:rPr>
              <a:t>Dependent </a:t>
            </a:r>
            <a:r>
              <a:rPr kumimoji="0" sz="3600" b="0" i="0" u="none" strike="noStrike" kern="1200" cap="none" spc="-55" normalizeH="0" baseline="0" noProof="0" dirty="0">
                <a:ln>
                  <a:noFill/>
                </a:ln>
                <a:solidFill>
                  <a:srgbClr val="FFFFFF"/>
                </a:solidFill>
                <a:effectLst/>
                <a:uLnTx/>
                <a:uFillTx/>
                <a:latin typeface="Segoe UI Light"/>
                <a:ea typeface="+mn-ea"/>
                <a:cs typeface="Arial"/>
              </a:rPr>
              <a:t>object </a:t>
            </a:r>
            <a:r>
              <a:rPr kumimoji="0" sz="3600" b="0" i="0" u="none" strike="noStrike" kern="1200" cap="none" spc="-120" normalizeH="0" baseline="0" noProof="0" dirty="0">
                <a:ln>
                  <a:noFill/>
                </a:ln>
                <a:solidFill>
                  <a:srgbClr val="FFFFFF"/>
                </a:solidFill>
                <a:effectLst/>
                <a:uLnTx/>
                <a:uFillTx/>
                <a:latin typeface="Segoe UI Light"/>
                <a:ea typeface="+mn-ea"/>
                <a:cs typeface="Arial"/>
              </a:rPr>
              <a:t>instances </a:t>
            </a:r>
            <a:r>
              <a:rPr kumimoji="0" sz="3600" b="0" i="0" u="none" strike="noStrike" kern="1200" cap="none" spc="-110" normalizeH="0" baseline="0" noProof="0" dirty="0">
                <a:ln>
                  <a:noFill/>
                </a:ln>
                <a:solidFill>
                  <a:srgbClr val="FFFFFF"/>
                </a:solidFill>
                <a:effectLst/>
                <a:uLnTx/>
                <a:uFillTx/>
                <a:latin typeface="Segoe UI Light"/>
                <a:ea typeface="+mn-ea"/>
                <a:cs typeface="Arial"/>
              </a:rPr>
              <a:t>are </a:t>
            </a:r>
            <a:r>
              <a:rPr kumimoji="0" sz="3600" b="0" i="1" u="none" strike="noStrike" kern="1200" cap="none" spc="-80" normalizeH="0" baseline="0" noProof="0" dirty="0">
                <a:ln>
                  <a:noFill/>
                </a:ln>
                <a:solidFill>
                  <a:srgbClr val="FFFFFF"/>
                </a:solidFill>
                <a:effectLst/>
                <a:uLnTx/>
                <a:uFillTx/>
                <a:latin typeface="Segoe UI Light"/>
                <a:ea typeface="+mn-ea"/>
                <a:cs typeface="Arial"/>
              </a:rPr>
              <a:t>injected </a:t>
            </a:r>
            <a:r>
              <a:rPr kumimoji="0" sz="3600" b="0" i="0" u="none" strike="noStrike" kern="1200" cap="none" spc="-225" normalizeH="0" baseline="0" noProof="0" dirty="0">
                <a:ln>
                  <a:noFill/>
                </a:ln>
                <a:solidFill>
                  <a:srgbClr val="FFFFFF"/>
                </a:solidFill>
                <a:effectLst/>
                <a:uLnTx/>
                <a:uFillTx/>
                <a:latin typeface="Segoe UI Light"/>
                <a:ea typeface="+mn-ea"/>
                <a:cs typeface="Arial"/>
              </a:rPr>
              <a:t>as </a:t>
            </a:r>
            <a:r>
              <a:rPr kumimoji="0" sz="3600" b="0" i="0" u="none" strike="noStrike" kern="1200" cap="none" spc="-100" normalizeH="0" baseline="0" noProof="0" dirty="0">
                <a:ln>
                  <a:noFill/>
                </a:ln>
                <a:solidFill>
                  <a:srgbClr val="FFFFFF"/>
                </a:solidFill>
                <a:effectLst/>
                <a:uLnTx/>
                <a:uFillTx/>
                <a:latin typeface="Segoe UI Light"/>
                <a:ea typeface="+mn-ea"/>
                <a:cs typeface="Arial"/>
              </a:rPr>
              <a:t>parameters </a:t>
            </a:r>
            <a:r>
              <a:rPr kumimoji="0" sz="3600" b="0" i="0" u="none" strike="noStrike" kern="1200" cap="none" spc="-40" normalizeH="0" baseline="0" noProof="0" dirty="0">
                <a:ln>
                  <a:noFill/>
                </a:ln>
                <a:solidFill>
                  <a:srgbClr val="FFFFFF"/>
                </a:solidFill>
                <a:effectLst/>
                <a:uLnTx/>
                <a:uFillTx/>
                <a:latin typeface="Segoe UI Light"/>
                <a:ea typeface="+mn-ea"/>
                <a:cs typeface="Arial"/>
              </a:rPr>
              <a:t>(or</a:t>
            </a:r>
            <a:r>
              <a:rPr kumimoji="0" sz="3600" b="0" i="0" u="none" strike="noStrike" kern="1200" cap="none" spc="-245" normalizeH="0" baseline="0" noProof="0" dirty="0">
                <a:ln>
                  <a:noFill/>
                </a:ln>
                <a:solidFill>
                  <a:srgbClr val="FFFFFF"/>
                </a:solidFill>
                <a:effectLst/>
                <a:uLnTx/>
                <a:uFillTx/>
                <a:latin typeface="Segoe UI Light"/>
                <a:ea typeface="+mn-ea"/>
                <a:cs typeface="Arial"/>
              </a:rPr>
              <a:t> </a:t>
            </a:r>
            <a:r>
              <a:rPr kumimoji="0" sz="3600" b="0" i="0" u="none" strike="noStrike" kern="1200" cap="none" spc="-65" normalizeH="0" baseline="0" noProof="0" dirty="0">
                <a:ln>
                  <a:noFill/>
                </a:ln>
                <a:solidFill>
                  <a:srgbClr val="FFFFFF"/>
                </a:solidFill>
                <a:effectLst/>
                <a:uLnTx/>
                <a:uFillTx/>
                <a:latin typeface="Segoe UI Light"/>
                <a:ea typeface="+mn-ea"/>
                <a:cs typeface="Arial"/>
              </a:rPr>
              <a:t>properties)</a:t>
            </a:r>
            <a:endParaRPr kumimoji="0" lang="en-US" sz="3600" b="0" i="0" u="none" strike="noStrike" kern="1200" cap="none" spc="-65"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95" normalizeH="0" baseline="0" noProof="0" dirty="0">
                <a:ln>
                  <a:noFill/>
                </a:ln>
                <a:solidFill>
                  <a:srgbClr val="FFFFFF"/>
                </a:solidFill>
                <a:effectLst/>
                <a:uLnTx/>
                <a:uFillTx/>
                <a:latin typeface="Segoe UI Light"/>
                <a:ea typeface="+mn-ea"/>
                <a:cs typeface="Arial"/>
              </a:rPr>
              <a:t>Allows </a:t>
            </a:r>
            <a:r>
              <a:rPr kumimoji="0" sz="3600" b="0" i="0" u="none" strike="noStrike" kern="1200" cap="none" spc="-10" normalizeH="0" baseline="0" noProof="0" dirty="0">
                <a:ln>
                  <a:noFill/>
                </a:ln>
                <a:solidFill>
                  <a:srgbClr val="FFFFFF"/>
                </a:solidFill>
                <a:effectLst/>
                <a:uLnTx/>
                <a:uFillTx/>
                <a:latin typeface="Segoe UI Light"/>
                <a:ea typeface="+mn-ea"/>
                <a:cs typeface="Arial"/>
              </a:rPr>
              <a:t>for </a:t>
            </a:r>
            <a:r>
              <a:rPr kumimoji="0" sz="3600" b="0" i="0" u="none" strike="noStrike" kern="1200" cap="none" spc="-30" normalizeH="0" baseline="0" noProof="0" dirty="0">
                <a:ln>
                  <a:noFill/>
                </a:ln>
                <a:solidFill>
                  <a:srgbClr val="FFFFFF"/>
                </a:solidFill>
                <a:effectLst/>
                <a:uLnTx/>
                <a:uFillTx/>
                <a:latin typeface="Segoe UI Light"/>
                <a:ea typeface="+mn-ea"/>
                <a:cs typeface="Arial"/>
              </a:rPr>
              <a:t>flexibility </a:t>
            </a:r>
            <a:r>
              <a:rPr kumimoji="0" sz="3600" b="0" i="0" u="none" strike="noStrike" kern="1200" cap="none" spc="-114" normalizeH="0" baseline="0" noProof="0" dirty="0">
                <a:ln>
                  <a:noFill/>
                </a:ln>
                <a:solidFill>
                  <a:srgbClr val="FFFFFF"/>
                </a:solidFill>
                <a:effectLst/>
                <a:uLnTx/>
                <a:uFillTx/>
                <a:latin typeface="Segoe UI Light"/>
                <a:ea typeface="+mn-ea"/>
                <a:cs typeface="Arial"/>
              </a:rPr>
              <a:t>and</a:t>
            </a:r>
            <a:r>
              <a:rPr kumimoji="0" sz="3600" b="0" i="0" u="none" strike="noStrike" kern="1200" cap="none" spc="-395" normalizeH="0" baseline="0" noProof="0" dirty="0">
                <a:ln>
                  <a:noFill/>
                </a:ln>
                <a:solidFill>
                  <a:srgbClr val="FFFFFF"/>
                </a:solidFill>
                <a:effectLst/>
                <a:uLnTx/>
                <a:uFillTx/>
                <a:latin typeface="Segoe UI Light"/>
                <a:ea typeface="+mn-ea"/>
                <a:cs typeface="Arial"/>
              </a:rPr>
              <a:t> </a:t>
            </a:r>
            <a:r>
              <a:rPr kumimoji="0" sz="3600" b="0" i="0" u="none" strike="noStrike" kern="1200" cap="none" spc="-40" normalizeH="0" baseline="0" noProof="0" dirty="0">
                <a:ln>
                  <a:noFill/>
                </a:ln>
                <a:solidFill>
                  <a:srgbClr val="FFFFFF"/>
                </a:solidFill>
                <a:effectLst/>
                <a:uLnTx/>
                <a:uFillTx/>
                <a:latin typeface="Segoe UI Light"/>
                <a:ea typeface="+mn-ea"/>
                <a:cs typeface="Arial"/>
              </a:rPr>
              <a:t>modularity</a:t>
            </a:r>
            <a:endParaRPr kumimoji="0" sz="3600" b="0" i="0" u="none" strike="noStrike" kern="1200" cap="none" spc="0" normalizeH="0" baseline="0" noProof="0" dirty="0">
              <a:ln>
                <a:noFill/>
              </a:ln>
              <a:solidFill>
                <a:srgbClr val="FFFFFF"/>
              </a:solidFill>
              <a:effectLst/>
              <a:uLnTx/>
              <a:uFillTx/>
              <a:latin typeface="Segoe UI Light"/>
              <a:ea typeface="+mn-ea"/>
              <a:cs typeface="Times New Roman"/>
            </a:endParaRPr>
          </a:p>
          <a:p>
            <a:pPr marL="355596" marR="0" lvl="0" indent="-3429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25" normalizeH="0" baseline="0" noProof="0" dirty="0">
                <a:ln>
                  <a:noFill/>
                </a:ln>
                <a:solidFill>
                  <a:srgbClr val="FFFFFF"/>
                </a:solidFill>
                <a:effectLst/>
                <a:uLnTx/>
                <a:uFillTx/>
                <a:latin typeface="Segoe UI Light"/>
                <a:ea typeface="+mn-ea"/>
                <a:cs typeface="Arial"/>
              </a:rPr>
              <a:t>follow </a:t>
            </a:r>
            <a:r>
              <a:rPr kumimoji="0" sz="3600" b="0" i="0" u="none" strike="noStrike" kern="1200" cap="none" spc="-85" normalizeH="0" baseline="0" noProof="0" dirty="0">
                <a:ln>
                  <a:noFill/>
                </a:ln>
                <a:solidFill>
                  <a:srgbClr val="FFFFFF"/>
                </a:solidFill>
                <a:effectLst/>
                <a:uLnTx/>
                <a:uFillTx/>
                <a:latin typeface="Segoe UI Light"/>
                <a:ea typeface="+mn-ea"/>
                <a:cs typeface="Arial"/>
              </a:rPr>
              <a:t>Explicit </a:t>
            </a:r>
            <a:r>
              <a:rPr kumimoji="0" sz="3600" b="0" i="0" u="none" strike="noStrike" kern="1200" cap="none" spc="-135" normalizeH="0" baseline="0" noProof="0" dirty="0">
                <a:ln>
                  <a:noFill/>
                </a:ln>
                <a:solidFill>
                  <a:srgbClr val="FFFFFF"/>
                </a:solidFill>
                <a:effectLst/>
                <a:uLnTx/>
                <a:uFillTx/>
                <a:latin typeface="Segoe UI Light"/>
                <a:ea typeface="+mn-ea"/>
                <a:cs typeface="Arial"/>
              </a:rPr>
              <a:t>Dependencies </a:t>
            </a:r>
            <a:r>
              <a:rPr kumimoji="0" sz="3600" b="0" i="0" u="none" strike="noStrike" kern="1200" cap="none" spc="-85" normalizeH="0" baseline="0" noProof="0" dirty="0">
                <a:ln>
                  <a:noFill/>
                </a:ln>
                <a:solidFill>
                  <a:srgbClr val="FFFFFF"/>
                </a:solidFill>
                <a:effectLst/>
                <a:uLnTx/>
                <a:uFillTx/>
                <a:latin typeface="Segoe UI Light"/>
                <a:ea typeface="+mn-ea"/>
                <a:cs typeface="Arial"/>
              </a:rPr>
              <a:t>Principle, </a:t>
            </a:r>
            <a:r>
              <a:rPr kumimoji="0" sz="3600" b="0" i="0" u="none" strike="noStrike" kern="1200" cap="none" spc="-130" normalizeH="0" baseline="0" noProof="0" dirty="0">
                <a:ln>
                  <a:noFill/>
                </a:ln>
                <a:solidFill>
                  <a:srgbClr val="FFFFFF"/>
                </a:solidFill>
                <a:effectLst/>
                <a:uLnTx/>
                <a:uFillTx/>
                <a:latin typeface="Segoe UI Light"/>
                <a:ea typeface="+mn-ea"/>
                <a:cs typeface="Arial"/>
              </a:rPr>
              <a:t>Dependency </a:t>
            </a:r>
            <a:r>
              <a:rPr kumimoji="0" sz="3600" b="0" i="0" u="none" strike="noStrike" kern="1200" cap="none" spc="-100" normalizeH="0" baseline="0" noProof="0" dirty="0">
                <a:ln>
                  <a:noFill/>
                </a:ln>
                <a:solidFill>
                  <a:srgbClr val="FFFFFF"/>
                </a:solidFill>
                <a:effectLst/>
                <a:uLnTx/>
                <a:uFillTx/>
                <a:latin typeface="Segoe UI Light"/>
                <a:ea typeface="+mn-ea"/>
                <a:cs typeface="Arial"/>
              </a:rPr>
              <a:t>Inversion</a:t>
            </a:r>
            <a:r>
              <a:rPr kumimoji="0" sz="3600" b="0" i="0" u="none" strike="noStrike" kern="1200" cap="none" spc="-195" normalizeH="0" baseline="0" noProof="0" dirty="0">
                <a:ln>
                  <a:noFill/>
                </a:ln>
                <a:solidFill>
                  <a:srgbClr val="FFFFFF"/>
                </a:solidFill>
                <a:effectLst/>
                <a:uLnTx/>
                <a:uFillTx/>
                <a:latin typeface="Segoe UI Light"/>
                <a:ea typeface="+mn-ea"/>
                <a:cs typeface="Arial"/>
              </a:rPr>
              <a:t> </a:t>
            </a:r>
            <a:r>
              <a:rPr kumimoji="0" sz="3600" b="0" i="0" u="none" strike="noStrike" kern="1200" cap="none" spc="-85" normalizeH="0" baseline="0" noProof="0" dirty="0">
                <a:ln>
                  <a:noFill/>
                </a:ln>
                <a:solidFill>
                  <a:srgbClr val="FFFFFF"/>
                </a:solidFill>
                <a:effectLst/>
                <a:uLnTx/>
                <a:uFillTx/>
                <a:latin typeface="Segoe UI Light"/>
                <a:ea typeface="+mn-ea"/>
                <a:cs typeface="Arial"/>
              </a:rPr>
              <a:t>Principle</a:t>
            </a:r>
            <a:endParaRPr kumimoji="0" sz="3600"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360574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pPr>
              <a:defRPr/>
            </a:pPr>
            <a:r>
              <a:rPr lang="en-US" dirty="0">
                <a:solidFill>
                  <a:schemeClr val="tx1"/>
                </a:solidFill>
              </a:rPr>
              <a:t>.NET Standard</a:t>
            </a:r>
          </a:p>
        </p:txBody>
      </p:sp>
      <p:sp>
        <p:nvSpPr>
          <p:cNvPr id="9" name="Rectangle 8"/>
          <p:cNvSpPr/>
          <p:nvPr/>
        </p:nvSpPr>
        <p:spPr>
          <a:xfrm>
            <a:off x="269232" y="4773273"/>
            <a:ext cx="11536827" cy="1731458"/>
          </a:xfrm>
          <a:prstGeom prst="rect">
            <a:avLst/>
          </a:prstGeom>
        </p:spPr>
        <p:txBody>
          <a:bodyPr wrap="square" lIns="179238" tIns="143391" rIns="179238" bIns="143391">
            <a:spAutoFit/>
          </a:bodyPr>
          <a:lstStyle/>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t>.NET Standard allows sharing code, binaries, and skills between .NET client, </a:t>
            </a:r>
            <a:b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br>
            <a: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t>server, and all flavors</a:t>
            </a:r>
          </a:p>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a:ea typeface="+mn-ea"/>
                <a:cs typeface="+mn-cs"/>
              </a:rPr>
              <a:t>.NET Standard provides a specification for any platform to implement</a:t>
            </a:r>
          </a:p>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a:ea typeface="+mn-ea"/>
                <a:cs typeface="+mn-cs"/>
              </a:rPr>
              <a:t>All .NET runtimes provided by Microsoft implement the standard</a:t>
            </a:r>
          </a:p>
        </p:txBody>
      </p:sp>
      <p:grpSp>
        <p:nvGrpSpPr>
          <p:cNvPr id="17" name="Group 16"/>
          <p:cNvGrpSpPr/>
          <p:nvPr/>
        </p:nvGrpSpPr>
        <p:grpSpPr>
          <a:xfrm>
            <a:off x="269200" y="1457400"/>
            <a:ext cx="9506697" cy="3136670"/>
            <a:chOff x="274670" y="1485604"/>
            <a:chExt cx="9699852" cy="3200400"/>
          </a:xfrm>
        </p:grpSpPr>
        <p:sp>
          <p:nvSpPr>
            <p:cNvPr id="12" name="Rectangle 11"/>
            <p:cNvSpPr/>
            <p:nvPr/>
          </p:nvSpPr>
          <p:spPr bwMode="auto">
            <a:xfrm>
              <a:off x="274735" y="1485604"/>
              <a:ext cx="1508760" cy="1234440"/>
            </a:xfrm>
            <a:prstGeom prst="rect">
              <a:avLst/>
            </a:prstGeom>
            <a:solidFill>
              <a:schemeClr val="accent1"/>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WINDOWS</a:t>
              </a:r>
            </a:p>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DESKTOP</a:t>
              </a:r>
            </a:p>
          </p:txBody>
        </p:sp>
        <p:sp>
          <p:nvSpPr>
            <p:cNvPr id="13" name="Rectangle 12"/>
            <p:cNvSpPr/>
            <p:nvPr/>
          </p:nvSpPr>
          <p:spPr bwMode="auto">
            <a:xfrm>
              <a:off x="3383628" y="1485604"/>
              <a:ext cx="1508760" cy="1234440"/>
            </a:xfrm>
            <a:prstGeom prst="rect">
              <a:avLst/>
            </a:prstGeom>
            <a:solidFill>
              <a:schemeClr val="accent3"/>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WINDOWS </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UWP</a:t>
              </a:r>
            </a:p>
          </p:txBody>
        </p:sp>
        <p:sp>
          <p:nvSpPr>
            <p:cNvPr id="11" name="Rectangle 10"/>
            <p:cNvSpPr/>
            <p:nvPr/>
          </p:nvSpPr>
          <p:spPr bwMode="auto">
            <a:xfrm>
              <a:off x="1829165" y="1485604"/>
              <a:ext cx="1508760" cy="1234440"/>
            </a:xfrm>
            <a:prstGeom prst="rect">
              <a:avLst/>
            </a:prstGeom>
            <a:solidFill>
              <a:schemeClr val="accent2"/>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CLOUD MICROSERVICES</a:t>
              </a:r>
            </a:p>
          </p:txBody>
        </p:sp>
        <p:sp>
          <p:nvSpPr>
            <p:cNvPr id="19" name="Rectangle 18"/>
            <p:cNvSpPr/>
            <p:nvPr/>
          </p:nvSpPr>
          <p:spPr bwMode="auto">
            <a:xfrm>
              <a:off x="4938091" y="1485604"/>
              <a:ext cx="1508760" cy="1234440"/>
            </a:xfrm>
            <a:prstGeom prst="rect">
              <a:avLst/>
            </a:prstGeom>
            <a:solidFill>
              <a:schemeClr val="accent4"/>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IOS, </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ANDROID</a:t>
              </a:r>
            </a:p>
          </p:txBody>
        </p:sp>
        <p:grpSp>
          <p:nvGrpSpPr>
            <p:cNvPr id="16" name="Group 15"/>
            <p:cNvGrpSpPr/>
            <p:nvPr/>
          </p:nvGrpSpPr>
          <p:grpSpPr>
            <a:xfrm>
              <a:off x="274670" y="2765750"/>
              <a:ext cx="7726680" cy="1920240"/>
              <a:chOff x="274670" y="2765750"/>
              <a:chExt cx="7726680" cy="1920240"/>
            </a:xfrm>
          </p:grpSpPr>
          <p:sp>
            <p:nvSpPr>
              <p:cNvPr id="10" name="TextBox 9"/>
              <p:cNvSpPr txBox="1"/>
              <p:nvPr/>
            </p:nvSpPr>
            <p:spPr>
              <a:xfrm>
                <a:off x="274670" y="2765750"/>
                <a:ext cx="7726680" cy="1920240"/>
              </a:xfrm>
              <a:prstGeom prst="rect">
                <a:avLst/>
              </a:prstGeom>
              <a:solidFill>
                <a:schemeClr val="accent6"/>
              </a:solidFill>
            </p:spPr>
            <p:txBody>
              <a:bodyPr wrap="square" lIns="179187" tIns="143349" rIns="179187" bIns="143349" rtlCol="0" anchor="t" anchorCtr="0">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86" rtl="0" eaLnBrk="1" fontAlgn="auto" latinLnBrk="0" hangingPunct="1">
                  <a:lnSpc>
                    <a:spcPct val="90000"/>
                  </a:lnSpc>
                  <a:spcBef>
                    <a:spcPts val="0"/>
                  </a:spcBef>
                  <a:spcAft>
                    <a:spcPts val="0"/>
                  </a:spcAft>
                  <a:buClrTx/>
                  <a:buSzTx/>
                  <a:buFontTx/>
                  <a:buNone/>
                  <a:tabLst/>
                  <a:defRPr/>
                </a:pPr>
                <a:r>
                  <a:rPr kumimoji="0" lang="en-US" sz="1764"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STANDARD</a:t>
                </a:r>
              </a:p>
            </p:txBody>
          </p:sp>
          <p:sp>
            <p:nvSpPr>
              <p:cNvPr id="31" name="TextBox 30"/>
              <p:cNvSpPr txBox="1"/>
              <p:nvPr/>
            </p:nvSpPr>
            <p:spPr>
              <a:xfrm>
                <a:off x="411830" y="3497262"/>
                <a:ext cx="7452360" cy="1051560"/>
              </a:xfrm>
              <a:prstGeom prst="rect">
                <a:avLst/>
              </a:prstGeom>
            </p:spPr>
            <p:style>
              <a:lnRef idx="1">
                <a:schemeClr val="accent1"/>
              </a:lnRef>
              <a:fillRef idx="3">
                <a:schemeClr val="accent1"/>
              </a:fillRef>
              <a:effectRef idx="2">
                <a:schemeClr val="accent1"/>
              </a:effectRef>
              <a:fontRef idx="minor">
                <a:schemeClr val="lt1"/>
              </a:fontRef>
            </p:style>
            <p:txBody>
              <a:bodyPr wrap="square" lIns="179187" tIns="143349" rIns="179187" bIns="143349" rtlCol="0" anchor="t"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491" rtl="0" eaLnBrk="1" fontAlgn="auto"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INFRASTRUCTURE</a:t>
                </a:r>
              </a:p>
            </p:txBody>
          </p:sp>
          <p:sp>
            <p:nvSpPr>
              <p:cNvPr id="32" name="TextBox 31"/>
              <p:cNvSpPr txBox="1"/>
              <p:nvPr/>
            </p:nvSpPr>
            <p:spPr>
              <a:xfrm>
                <a:off x="594710" y="3954457"/>
                <a:ext cx="2313432"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COMPILERS</a:t>
                </a:r>
              </a:p>
            </p:txBody>
          </p:sp>
          <p:sp>
            <p:nvSpPr>
              <p:cNvPr id="33" name="TextBox 32"/>
              <p:cNvSpPr txBox="1"/>
              <p:nvPr/>
            </p:nvSpPr>
            <p:spPr>
              <a:xfrm>
                <a:off x="2956910" y="3954457"/>
                <a:ext cx="2313432"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LANGUAGES</a:t>
                </a:r>
              </a:p>
            </p:txBody>
          </p:sp>
          <p:sp>
            <p:nvSpPr>
              <p:cNvPr id="34" name="TextBox 33"/>
              <p:cNvSpPr txBox="1"/>
              <p:nvPr/>
            </p:nvSpPr>
            <p:spPr>
              <a:xfrm>
                <a:off x="5319110" y="3954457"/>
                <a:ext cx="2362200"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solidFill>
                      <a:srgbClr val="000000"/>
                    </a:solidFill>
                    <a:effectLst/>
                    <a:uLnTx/>
                    <a:uFillTx/>
                    <a:latin typeface="Segoe UI"/>
                    <a:ea typeface="+mn-ea"/>
                    <a:cs typeface="Segoe UI Semilight" panose="020B0402040204020203" pitchFamily="34" charset="0"/>
                  </a:rPr>
                  <a:t>RUNTIME COMPONENTS</a:t>
                </a:r>
              </a:p>
            </p:txBody>
          </p:sp>
        </p:grpSp>
        <p:sp>
          <p:nvSpPr>
            <p:cNvPr id="37" name="Rectangle 36"/>
            <p:cNvSpPr/>
            <p:nvPr/>
          </p:nvSpPr>
          <p:spPr bwMode="auto">
            <a:xfrm>
              <a:off x="6492554" y="1485604"/>
              <a:ext cx="1508760" cy="1234440"/>
            </a:xfrm>
            <a:prstGeom prst="rect">
              <a:avLst/>
            </a:prstGeom>
            <a:solidFill>
              <a:schemeClr val="accent5"/>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GAMES/</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3D</a:t>
              </a:r>
            </a:p>
          </p:txBody>
        </p:sp>
        <p:sp>
          <p:nvSpPr>
            <p:cNvPr id="36" name="Rectangle 35"/>
            <p:cNvSpPr/>
            <p:nvPr/>
          </p:nvSpPr>
          <p:spPr bwMode="auto">
            <a:xfrm>
              <a:off x="8046997" y="1485604"/>
              <a:ext cx="1927525" cy="3200400"/>
            </a:xfrm>
            <a:prstGeom prst="rect">
              <a:avLst/>
            </a:prstGeom>
            <a:solidFill>
              <a:schemeClr val="accent6"/>
            </a:solidFill>
            <a:ln w="25400" cap="flat" cmpd="sng" algn="ctr">
              <a:noFill/>
              <a:prstDash val="solid"/>
              <a:headEnd type="none" w="med" len="med"/>
              <a:tailEnd type="none" w="med" len="med"/>
            </a:ln>
            <a:effectLst/>
          </p:spPr>
          <p:txBody>
            <a:bodyPr vert="horz" wrap="square" lIns="179187" tIns="143349" rIns="179187" bIns="143349" numCol="1" rtlCol="0" anchor="t" anchorCtr="0" compatLnSpc="1">
              <a:prstTxWarp prst="textNoShape">
                <a:avLst/>
              </a:prstTxWarp>
            </a:bodyPr>
            <a:lstStyle/>
            <a:p>
              <a:pPr marL="0" marR="0" lvl="0" indent="0" algn="l" defTabSz="894094" rtl="0" eaLnBrk="1" fontAlgn="auto" latinLnBrk="0" hangingPunct="1">
                <a:lnSpc>
                  <a:spcPct val="90000"/>
                </a:lnSpc>
                <a:spcBef>
                  <a:spcPts val="0"/>
                </a:spcBef>
                <a:spcAft>
                  <a:spcPts val="0"/>
                </a:spcAft>
                <a:buClrTx/>
                <a:buSzTx/>
                <a:buFontTx/>
                <a:buNone/>
                <a:tabLst/>
                <a:defRPr/>
              </a:pPr>
              <a:r>
                <a:rPr kumimoji="0" lang="en-US" sz="1960" b="0" i="0" u="none" strike="noStrike" kern="0" cap="none" spc="0" normalizeH="0" baseline="0" noProof="0">
                  <a:ln>
                    <a:noFill/>
                  </a:ln>
                  <a:solidFill>
                    <a:srgbClr val="FFFFFF"/>
                  </a:solidFill>
                  <a:effectLst/>
                  <a:uLnTx/>
                  <a:uFillTx/>
                  <a:latin typeface="Segoe UI Light"/>
                  <a:ea typeface="+mn-ea"/>
                  <a:cs typeface="+mn-cs"/>
                </a:rPr>
                <a:t> </a:t>
              </a:r>
            </a:p>
          </p:txBody>
        </p:sp>
      </p:grpSp>
      <p:grpSp>
        <p:nvGrpSpPr>
          <p:cNvPr id="35" name="Group 34"/>
          <p:cNvGrpSpPr/>
          <p:nvPr/>
        </p:nvGrpSpPr>
        <p:grpSpPr>
          <a:xfrm>
            <a:off x="8223633" y="1636637"/>
            <a:ext cx="1265795" cy="965846"/>
            <a:chOff x="9978881" y="2155803"/>
            <a:chExt cx="1291513" cy="985470"/>
          </a:xfrm>
        </p:grpSpPr>
        <p:sp>
          <p:nvSpPr>
            <p:cNvPr id="38" name="TextBox 37"/>
            <p:cNvSpPr txBox="1"/>
            <p:nvPr/>
          </p:nvSpPr>
          <p:spPr>
            <a:xfrm>
              <a:off x="9978881" y="2663452"/>
              <a:ext cx="1291513" cy="477821"/>
            </a:xfrm>
            <a:prstGeom prst="rect">
              <a:avLst/>
            </a:prstGeom>
            <a:noFill/>
          </p:spPr>
          <p:txBody>
            <a:bodyPr wrap="square" lIns="87845" tIns="137788" rIns="87845" bIns="137788" rtlCol="0">
              <a:spAutoFit/>
            </a:bodyPr>
            <a:lstStyle/>
            <a:p>
              <a:pPr marL="0"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a:t>
              </a:r>
            </a:p>
          </p:txBody>
        </p:sp>
        <p:pic>
          <p:nvPicPr>
            <p:cNvPr id="39" name="Picture 3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36608" y="2155803"/>
              <a:ext cx="576058" cy="576058"/>
            </a:xfrm>
            <a:prstGeom prst="rect">
              <a:avLst/>
            </a:prstGeom>
          </p:spPr>
        </p:pic>
      </p:grpSp>
      <p:grpSp>
        <p:nvGrpSpPr>
          <p:cNvPr id="40" name="Group 39"/>
          <p:cNvGrpSpPr/>
          <p:nvPr/>
        </p:nvGrpSpPr>
        <p:grpSpPr>
          <a:xfrm>
            <a:off x="7937163" y="3697855"/>
            <a:ext cx="1838736" cy="967637"/>
            <a:chOff x="9688241" y="4333244"/>
            <a:chExt cx="1876095" cy="987297"/>
          </a:xfrm>
        </p:grpSpPr>
        <p:sp>
          <p:nvSpPr>
            <p:cNvPr id="41" name="TextBox 40"/>
            <p:cNvSpPr txBox="1"/>
            <p:nvPr/>
          </p:nvSpPr>
          <p:spPr>
            <a:xfrm>
              <a:off x="9688241" y="4833037"/>
              <a:ext cx="1876095" cy="487504"/>
            </a:xfrm>
            <a:prstGeom prst="rect">
              <a:avLst/>
            </a:prstGeom>
            <a:noFill/>
          </p:spPr>
          <p:txBody>
            <a:bodyPr wrap="square" lIns="87845" tIns="137788" rIns="87845" bIns="137788" rtlCol="0">
              <a:spAutoFit/>
            </a:bodyPr>
            <a:lstStyle/>
            <a:p>
              <a:pPr marL="0"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 Code</a:t>
              </a:r>
            </a:p>
          </p:txBody>
        </p:sp>
        <p:pic>
          <p:nvPicPr>
            <p:cNvPr id="42" name="Picture 41"/>
            <p:cNvPicPr>
              <a:picLocks noChangeAspect="1"/>
            </p:cNvPicPr>
            <p:nvPr/>
          </p:nvPicPr>
          <p:blipFill>
            <a:blip r:embed="rId4"/>
            <a:stretch>
              <a:fillRect/>
            </a:stretch>
          </p:blipFill>
          <p:spPr>
            <a:xfrm>
              <a:off x="10372954" y="4333244"/>
              <a:ext cx="552297" cy="552297"/>
            </a:xfrm>
            <a:prstGeom prst="rect">
              <a:avLst/>
            </a:prstGeom>
          </p:spPr>
        </p:pic>
      </p:grpSp>
      <p:grpSp>
        <p:nvGrpSpPr>
          <p:cNvPr id="43" name="Group 42"/>
          <p:cNvGrpSpPr/>
          <p:nvPr/>
        </p:nvGrpSpPr>
        <p:grpSpPr>
          <a:xfrm>
            <a:off x="7929435" y="2622437"/>
            <a:ext cx="1854189" cy="1006058"/>
            <a:chOff x="9680357" y="3308706"/>
            <a:chExt cx="1891862" cy="1026499"/>
          </a:xfrm>
        </p:grpSpPr>
        <p:sp>
          <p:nvSpPr>
            <p:cNvPr id="44" name="TextBox 43"/>
            <p:cNvSpPr txBox="1"/>
            <p:nvPr/>
          </p:nvSpPr>
          <p:spPr>
            <a:xfrm>
              <a:off x="9680357" y="3847701"/>
              <a:ext cx="1891862" cy="487504"/>
            </a:xfrm>
            <a:prstGeom prst="rect">
              <a:avLst/>
            </a:prstGeom>
            <a:noFill/>
          </p:spPr>
          <p:txBody>
            <a:bodyPr wrap="square" lIns="0" tIns="137788" rIns="89619" bIns="137788" rtlCol="0">
              <a:spAutoFit/>
            </a:bodyPr>
            <a:lstStyle/>
            <a:p>
              <a:pPr marL="14004"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 for Mac</a:t>
              </a:r>
            </a:p>
          </p:txBody>
        </p:sp>
        <p:pic>
          <p:nvPicPr>
            <p:cNvPr id="45" name="Picture 44"/>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8706"/>
              <a:ext cx="1097043" cy="660743"/>
            </a:xfrm>
            <a:prstGeom prst="rect">
              <a:avLst/>
            </a:prstGeom>
          </p:spPr>
        </p:pic>
      </p:grpSp>
    </p:spTree>
    <p:extLst>
      <p:ext uri="{BB962C8B-B14F-4D97-AF65-F5344CB8AC3E}">
        <p14:creationId xmlns:p14="http://schemas.microsoft.com/office/powerpoint/2010/main" val="3148058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170" y="290774"/>
            <a:ext cx="11652805" cy="899303"/>
          </a:xfrm>
        </p:spPr>
        <p:txBody>
          <a:bodyPr/>
          <a:lstStyle/>
          <a:p>
            <a:r>
              <a:rPr lang="en-US">
                <a:solidFill>
                  <a:schemeClr val="tx1"/>
                </a:solidFill>
              </a:rPr>
              <a:t>Nothing changes</a:t>
            </a:r>
          </a:p>
        </p:txBody>
      </p:sp>
      <p:sp>
        <p:nvSpPr>
          <p:cNvPr id="5" name="Rectangle 4"/>
          <p:cNvSpPr/>
          <p:nvPr/>
        </p:nvSpPr>
        <p:spPr bwMode="auto">
          <a:xfrm>
            <a:off x="7976393" y="5131745"/>
            <a:ext cx="2867812" cy="1075430"/>
          </a:xfrm>
          <a:prstGeom prst="rect">
            <a:avLst/>
          </a:prstGeom>
          <a:solidFill>
            <a:schemeClr val="accent4"/>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 LIBRARY</a:t>
            </a:r>
          </a:p>
        </p:txBody>
      </p:sp>
      <p:sp>
        <p:nvSpPr>
          <p:cNvPr id="7" name="Rectangle 6"/>
          <p:cNvSpPr/>
          <p:nvPr/>
        </p:nvSpPr>
        <p:spPr bwMode="auto">
          <a:xfrm>
            <a:off x="1344619" y="5131745"/>
            <a:ext cx="2867812" cy="1075430"/>
          </a:xfrm>
          <a:prstGeom prst="rect">
            <a:avLst/>
          </a:prstGeom>
          <a:solidFill>
            <a:schemeClr val="accent2"/>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 LIBRARY</a:t>
            </a:r>
          </a:p>
        </p:txBody>
      </p:sp>
      <p:sp>
        <p:nvSpPr>
          <p:cNvPr id="8" name="Rectangle 7"/>
          <p:cNvSpPr/>
          <p:nvPr/>
        </p:nvSpPr>
        <p:spPr bwMode="auto">
          <a:xfrm>
            <a:off x="4660506" y="5131745"/>
            <a:ext cx="2867812" cy="1075430"/>
          </a:xfrm>
          <a:prstGeom prst="rect">
            <a:avLst/>
          </a:prstGeom>
          <a:solidFill>
            <a:schemeClr val="accent3"/>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PORTABLE CLASS LIBRARY</a:t>
            </a:r>
          </a:p>
        </p:txBody>
      </p:sp>
      <p:sp>
        <p:nvSpPr>
          <p:cNvPr id="9" name="TextBox 8"/>
          <p:cNvSpPr txBox="1"/>
          <p:nvPr/>
        </p:nvSpPr>
        <p:spPr>
          <a:xfrm>
            <a:off x="1344619"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sp>
        <p:nvSpPr>
          <p:cNvPr id="14" name="TextBox 13"/>
          <p:cNvSpPr txBox="1"/>
          <p:nvPr/>
        </p:nvSpPr>
        <p:spPr>
          <a:xfrm>
            <a:off x="3451396" y="3406679"/>
            <a:ext cx="5286034" cy="940821"/>
          </a:xfrm>
          <a:prstGeom prst="rect">
            <a:avLst/>
          </a:prstGeom>
          <a:solidFill>
            <a:schemeClr val="tx2"/>
          </a:solidFill>
        </p:spPr>
        <p:txBody>
          <a:bodyPr wrap="square" lIns="179162" tIns="143329" rIns="179162" bIns="14332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511"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STANDARD LIBRARY</a:t>
            </a:r>
          </a:p>
        </p:txBody>
      </p:sp>
      <p:sp>
        <p:nvSpPr>
          <p:cNvPr id="20" name="TextBox 19"/>
          <p:cNvSpPr txBox="1"/>
          <p:nvPr/>
        </p:nvSpPr>
        <p:spPr>
          <a:xfrm>
            <a:off x="4660506"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sp>
        <p:nvSpPr>
          <p:cNvPr id="21" name="TextBox 20"/>
          <p:cNvSpPr txBox="1"/>
          <p:nvPr/>
        </p:nvSpPr>
        <p:spPr>
          <a:xfrm>
            <a:off x="7976393"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cxnSp>
        <p:nvCxnSpPr>
          <p:cNvPr id="23" name="Straight Connector 22"/>
          <p:cNvCxnSpPr>
            <a:cxnSpLocks/>
            <a:stCxn id="20" idx="2"/>
            <a:endCxn id="14" idx="0"/>
          </p:cNvCxnSpPr>
          <p:nvPr/>
        </p:nvCxnSpPr>
        <p:spPr>
          <a:xfrm>
            <a:off x="6094412" y="2616214"/>
            <a:ext cx="1" cy="790466"/>
          </a:xfrm>
          <a:prstGeom prst="line">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a:cxnSpLocks/>
            <a:stCxn id="9" idx="2"/>
            <a:endCxn id="21" idx="2"/>
          </p:cNvCxnSpPr>
          <p:nvPr/>
        </p:nvCxnSpPr>
        <p:spPr>
          <a:xfrm rot="16200000" flipH="1">
            <a:off x="6094412" y="-699674"/>
            <a:ext cx="12447" cy="6631775"/>
          </a:xfrm>
          <a:prstGeom prst="bentConnector3">
            <a:avLst>
              <a:gd name="adj1" fmla="val 3100000"/>
            </a:avLst>
          </a:prstGeom>
          <a:ln w="12700">
            <a:solidFill>
              <a:schemeClr val="tx1"/>
            </a:solidFill>
            <a:headEnd type="none"/>
            <a:tailEnd type="none" w="lg" len="sm"/>
          </a:ln>
        </p:spPr>
        <p:style>
          <a:lnRef idx="1">
            <a:schemeClr val="accent2"/>
          </a:lnRef>
          <a:fillRef idx="0">
            <a:schemeClr val="accent2"/>
          </a:fillRef>
          <a:effectRef idx="0">
            <a:schemeClr val="accent2"/>
          </a:effectRef>
          <a:fontRef idx="minor">
            <a:schemeClr val="tx1"/>
          </a:fontRef>
        </p:style>
      </p:cxnSp>
      <p:cxnSp>
        <p:nvCxnSpPr>
          <p:cNvPr id="26" name="Straight Connector 25"/>
          <p:cNvCxnSpPr>
            <a:cxnSpLocks/>
            <a:stCxn id="14" idx="2"/>
            <a:endCxn id="8" idx="0"/>
          </p:cNvCxnSpPr>
          <p:nvPr/>
        </p:nvCxnSpPr>
        <p:spPr>
          <a:xfrm flipH="1">
            <a:off x="6094412" y="4347501"/>
            <a:ext cx="1" cy="784245"/>
          </a:xfrm>
          <a:prstGeom prst="line">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cxnSpLocks/>
            <a:stCxn id="14" idx="2"/>
            <a:endCxn id="7" idx="0"/>
          </p:cNvCxnSpPr>
          <p:nvPr/>
        </p:nvCxnSpPr>
        <p:spPr>
          <a:xfrm rot="5400000">
            <a:off x="4044347" y="3081678"/>
            <a:ext cx="784245" cy="3315888"/>
          </a:xfrm>
          <a:prstGeom prst="bentConnector3">
            <a:avLst>
              <a:gd name="adj1" fmla="val 50000"/>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33" name="Straight Connector 28"/>
          <p:cNvCxnSpPr>
            <a:cxnSpLocks/>
            <a:stCxn id="14" idx="2"/>
            <a:endCxn id="5" idx="0"/>
          </p:cNvCxnSpPr>
          <p:nvPr/>
        </p:nvCxnSpPr>
        <p:spPr>
          <a:xfrm rot="16200000" flipH="1">
            <a:off x="7360235" y="3081679"/>
            <a:ext cx="784245" cy="3315887"/>
          </a:xfrm>
          <a:prstGeom prst="bentConnector3">
            <a:avLst>
              <a:gd name="adj1" fmla="val 50000"/>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008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How does .NET Standard work?</a:t>
            </a:r>
          </a:p>
        </p:txBody>
      </p:sp>
      <p:sp>
        <p:nvSpPr>
          <p:cNvPr id="7" name="Content Placeholder 6"/>
          <p:cNvSpPr>
            <a:spLocks noGrp="1"/>
          </p:cNvSpPr>
          <p:nvPr>
            <p:ph type="body" sz="quarter" idx="10"/>
          </p:nvPr>
        </p:nvSpPr>
        <p:spPr>
          <a:xfrm>
            <a:off x="269170" y="1457401"/>
            <a:ext cx="11652043" cy="5071704"/>
          </a:xfrm>
        </p:spPr>
        <p:txBody>
          <a:bodyPr/>
          <a:lstStyle/>
          <a:p>
            <a:pPr>
              <a:spcBef>
                <a:spcPts val="2940"/>
              </a:spcBef>
              <a:buFont typeface="Arial" panose="020B0604020202020204" pitchFamily="34" charset="0"/>
              <a:buChar char="•"/>
            </a:pPr>
            <a:r>
              <a:rPr lang="en-US" dirty="0">
                <a:solidFill>
                  <a:schemeClr val="tx1"/>
                </a:solidFill>
              </a:rPr>
              <a:t>.NET Standard is represented by:</a:t>
            </a:r>
          </a:p>
          <a:p>
            <a:pPr marL="106425" lvl="1" indent="-342900">
              <a:spcBef>
                <a:spcPts val="784"/>
              </a:spcBef>
              <a:buFont typeface="Arial" panose="020B0604020202020204" pitchFamily="34" charset="0"/>
              <a:buChar char="•"/>
            </a:pPr>
            <a:r>
              <a:rPr lang="en-US" dirty="0">
                <a:solidFill>
                  <a:schemeClr val="tx1"/>
                </a:solidFill>
              </a:rPr>
              <a:t>The NuGet package </a:t>
            </a:r>
            <a:r>
              <a:rPr lang="en-US" dirty="0" err="1">
                <a:solidFill>
                  <a:schemeClr val="tx1"/>
                </a:solidFill>
                <a:latin typeface="Segoe UI Semibold" panose="020B0702040204020203" pitchFamily="34" charset="0"/>
                <a:cs typeface="Segoe UI Semibold" panose="020B0702040204020203" pitchFamily="34" charset="0"/>
              </a:rPr>
              <a:t>NetStandard.Library</a:t>
            </a:r>
            <a:r>
              <a:rPr lang="en-US" dirty="0">
                <a:solidFill>
                  <a:schemeClr val="tx1"/>
                </a:solidFill>
                <a:latin typeface="Segoe UI Semibold" panose="020B0702040204020203" pitchFamily="34" charset="0"/>
                <a:cs typeface="Segoe UI Semibold" panose="020B0702040204020203" pitchFamily="34" charset="0"/>
              </a:rPr>
              <a:t> </a:t>
            </a:r>
            <a:r>
              <a:rPr lang="en-US" dirty="0">
                <a:solidFill>
                  <a:schemeClr val="tx1"/>
                </a:solidFill>
              </a:rPr>
              <a:t>which contains the reference assembly </a:t>
            </a:r>
            <a:r>
              <a:rPr lang="en-US" dirty="0">
                <a:solidFill>
                  <a:schemeClr val="tx1"/>
                </a:solidFill>
                <a:latin typeface="Segoe UI Semibold" panose="020B0702040204020203" pitchFamily="34" charset="0"/>
                <a:cs typeface="Segoe UI Semibold" panose="020B0702040204020203" pitchFamily="34" charset="0"/>
              </a:rPr>
              <a:t>netstandard.dll</a:t>
            </a:r>
          </a:p>
          <a:p>
            <a:pPr>
              <a:spcBef>
                <a:spcPts val="2940"/>
              </a:spcBef>
              <a:buFont typeface="Arial" panose="020B0604020202020204" pitchFamily="34" charset="0"/>
              <a:buChar char="•"/>
            </a:pPr>
            <a:r>
              <a:rPr lang="en-US" dirty="0">
                <a:solidFill>
                  <a:schemeClr val="tx1"/>
                </a:solidFill>
              </a:rPr>
              <a:t>At build time</a:t>
            </a:r>
          </a:p>
          <a:p>
            <a:pPr marL="106425" lvl="1" indent="-342900">
              <a:spcBef>
                <a:spcPts val="784"/>
              </a:spcBef>
              <a:buFont typeface="Arial" panose="020B0604020202020204" pitchFamily="34" charset="0"/>
              <a:buChar char="•"/>
            </a:pPr>
            <a:r>
              <a:rPr lang="en-US" dirty="0">
                <a:solidFill>
                  <a:schemeClr val="tx1"/>
                </a:solidFill>
              </a:rPr>
              <a:t>.NET Standard bridges references to existing .NET Framework and PCL </a:t>
            </a:r>
            <a:br>
              <a:rPr lang="en-US" dirty="0">
                <a:solidFill>
                  <a:schemeClr val="tx1"/>
                </a:solidFill>
              </a:rPr>
            </a:br>
            <a:r>
              <a:rPr lang="en-US" dirty="0">
                <a:solidFill>
                  <a:schemeClr val="tx1"/>
                </a:solidFill>
              </a:rPr>
              <a:t>assemblies via type forwarding</a:t>
            </a:r>
          </a:p>
          <a:p>
            <a:pPr>
              <a:spcBef>
                <a:spcPts val="2940"/>
              </a:spcBef>
              <a:buFont typeface="Arial" panose="020B0604020202020204" pitchFamily="34" charset="0"/>
              <a:buChar char="•"/>
            </a:pPr>
            <a:r>
              <a:rPr lang="en-US" dirty="0">
                <a:solidFill>
                  <a:schemeClr val="tx1"/>
                </a:solidFill>
              </a:rPr>
              <a:t>At runtime</a:t>
            </a:r>
          </a:p>
          <a:p>
            <a:pPr marL="106425" lvl="1" indent="-342900">
              <a:spcBef>
                <a:spcPts val="784"/>
              </a:spcBef>
              <a:buFont typeface="Arial" panose="020B0604020202020204" pitchFamily="34" charset="0"/>
              <a:buChar char="•"/>
            </a:pPr>
            <a:r>
              <a:rPr lang="en-US" dirty="0">
                <a:solidFill>
                  <a:schemeClr val="tx1"/>
                </a:solidFill>
              </a:rPr>
              <a:t>Each platform provides an implementation for netstandard.dll that type </a:t>
            </a:r>
            <a:br>
              <a:rPr lang="en-US" dirty="0">
                <a:solidFill>
                  <a:schemeClr val="tx1"/>
                </a:solidFill>
              </a:rPr>
            </a:br>
            <a:r>
              <a:rPr lang="en-US" dirty="0">
                <a:solidFill>
                  <a:schemeClr val="tx1"/>
                </a:solidFill>
              </a:rPr>
              <a:t>forwards to its implementation</a:t>
            </a:r>
          </a:p>
        </p:txBody>
      </p:sp>
    </p:spTree>
    <p:extLst>
      <p:ext uri="{BB962C8B-B14F-4D97-AF65-F5344CB8AC3E}">
        <p14:creationId xmlns:p14="http://schemas.microsoft.com/office/powerpoint/2010/main" val="286286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9CE497-A2DC-4A08-B8B8-A7242D78429E}"/>
              </a:ext>
            </a:extLst>
          </p:cNvPr>
          <p:cNvSpPr>
            <a:spLocks noGrp="1"/>
          </p:cNvSpPr>
          <p:nvPr>
            <p:ph type="body" sz="quarter" idx="10"/>
          </p:nvPr>
        </p:nvSpPr>
        <p:spPr>
          <a:xfrm>
            <a:off x="269169" y="1189177"/>
            <a:ext cx="11650488" cy="3681842"/>
          </a:xfrm>
        </p:spPr>
        <p:txBody>
          <a:bodyPr/>
          <a:lstStyle/>
          <a:p>
            <a:pPr marL="248152" marR="1093142" indent="-571500">
              <a:spcBef>
                <a:spcPts val="3569"/>
              </a:spcBef>
              <a:buFont typeface="Arial" panose="020B0604020202020204" pitchFamily="34" charset="0"/>
              <a:buChar char="•"/>
            </a:pPr>
            <a:r>
              <a:rPr lang="en-US" sz="3900" spc="-450" dirty="0">
                <a:solidFill>
                  <a:srgbClr val="FFFFFF"/>
                </a:solidFill>
                <a:cs typeface="Arial"/>
              </a:rPr>
              <a:t>.NET </a:t>
            </a:r>
            <a:r>
              <a:rPr lang="en-US" sz="3900" spc="-220" dirty="0">
                <a:solidFill>
                  <a:srgbClr val="FFFFFF"/>
                </a:solidFill>
                <a:cs typeface="Arial"/>
              </a:rPr>
              <a:t>Standard </a:t>
            </a:r>
            <a:r>
              <a:rPr lang="en-US" sz="3900" spc="-229" dirty="0">
                <a:solidFill>
                  <a:srgbClr val="FFFFFF"/>
                </a:solidFill>
                <a:cs typeface="Arial"/>
              </a:rPr>
              <a:t>is </a:t>
            </a:r>
            <a:r>
              <a:rPr lang="en-US" sz="3900" spc="-340" dirty="0">
                <a:solidFill>
                  <a:srgbClr val="FFFFFF"/>
                </a:solidFill>
                <a:cs typeface="Arial"/>
              </a:rPr>
              <a:t>a </a:t>
            </a:r>
            <a:r>
              <a:rPr lang="en-US" sz="3900" spc="-140" dirty="0">
                <a:solidFill>
                  <a:srgbClr val="FFFFFF"/>
                </a:solidFill>
                <a:cs typeface="Arial"/>
              </a:rPr>
              <a:t>specification </a:t>
            </a:r>
            <a:r>
              <a:rPr lang="en-US" sz="3900" spc="-5" dirty="0">
                <a:solidFill>
                  <a:srgbClr val="FFFFFF"/>
                </a:solidFill>
                <a:cs typeface="Arial"/>
              </a:rPr>
              <a:t>that </a:t>
            </a:r>
            <a:r>
              <a:rPr lang="en-US" sz="3900" spc="-254" dirty="0">
                <a:solidFill>
                  <a:srgbClr val="FFFFFF"/>
                </a:solidFill>
                <a:cs typeface="Arial"/>
              </a:rPr>
              <a:t>covers  </a:t>
            </a:r>
            <a:r>
              <a:rPr lang="en-US" sz="3900" spc="-125" dirty="0">
                <a:solidFill>
                  <a:srgbClr val="FFFFFF"/>
                </a:solidFill>
                <a:cs typeface="Arial"/>
              </a:rPr>
              <a:t>which </a:t>
            </a:r>
            <a:r>
              <a:rPr lang="en-US" sz="3900" spc="-409" dirty="0">
                <a:solidFill>
                  <a:srgbClr val="FFFFFF"/>
                </a:solidFill>
                <a:cs typeface="Arial"/>
              </a:rPr>
              <a:t>APIs </a:t>
            </a:r>
            <a:r>
              <a:rPr lang="en-US" sz="3900" spc="-340" dirty="0">
                <a:solidFill>
                  <a:srgbClr val="FFFFFF"/>
                </a:solidFill>
                <a:cs typeface="Arial"/>
              </a:rPr>
              <a:t>a </a:t>
            </a:r>
            <a:r>
              <a:rPr lang="en-US" sz="3900" spc="-450" dirty="0">
                <a:solidFill>
                  <a:srgbClr val="FFFFFF"/>
                </a:solidFill>
                <a:cs typeface="Arial"/>
              </a:rPr>
              <a:t>.NET </a:t>
            </a:r>
            <a:r>
              <a:rPr lang="en-US" sz="3900" spc="-55" dirty="0">
                <a:solidFill>
                  <a:srgbClr val="FFFFFF"/>
                </a:solidFill>
                <a:cs typeface="Arial"/>
              </a:rPr>
              <a:t>platform </a:t>
            </a:r>
            <a:r>
              <a:rPr lang="en-US" sz="3900" spc="-320" dirty="0">
                <a:solidFill>
                  <a:srgbClr val="FFFFFF"/>
                </a:solidFill>
                <a:cs typeface="Arial"/>
              </a:rPr>
              <a:t>has </a:t>
            </a:r>
            <a:r>
              <a:rPr lang="en-US" sz="3900" spc="40" dirty="0">
                <a:solidFill>
                  <a:srgbClr val="FFFFFF"/>
                </a:solidFill>
                <a:cs typeface="Arial"/>
              </a:rPr>
              <a:t>to </a:t>
            </a:r>
            <a:r>
              <a:rPr lang="en-US" sz="3900" spc="-90" dirty="0">
                <a:solidFill>
                  <a:srgbClr val="FFFFFF"/>
                </a:solidFill>
                <a:cs typeface="Arial"/>
              </a:rPr>
              <a:t>implement.</a:t>
            </a:r>
            <a:endParaRPr lang="en-US" sz="3900" dirty="0">
              <a:solidFill>
                <a:srgbClr val="FFFFFF"/>
              </a:solidFill>
              <a:cs typeface="Arial"/>
            </a:endParaRPr>
          </a:p>
          <a:p>
            <a:pPr>
              <a:spcBef>
                <a:spcPts val="55"/>
              </a:spcBef>
              <a:buFont typeface="Arial" panose="020B0604020202020204" pitchFamily="34" charset="0"/>
              <a:buChar char="•"/>
            </a:pPr>
            <a:endParaRPr lang="en-US" sz="3900" dirty="0">
              <a:solidFill>
                <a:srgbClr val="FFFFFF"/>
              </a:solidFill>
              <a:cs typeface="Times New Roman"/>
            </a:endParaRPr>
          </a:p>
          <a:p>
            <a:pPr marL="248152" marR="1342622" indent="-571500">
              <a:buFont typeface="Arial" panose="020B0604020202020204" pitchFamily="34" charset="0"/>
              <a:buChar char="•"/>
            </a:pPr>
            <a:r>
              <a:rPr lang="en-US" sz="3900" spc="-450" dirty="0">
                <a:solidFill>
                  <a:srgbClr val="FFFFFF"/>
                </a:solidFill>
                <a:cs typeface="Arial"/>
              </a:rPr>
              <a:t>.NET </a:t>
            </a:r>
            <a:r>
              <a:rPr lang="en-US" sz="3900" spc="-300" dirty="0">
                <a:solidFill>
                  <a:srgbClr val="FFFFFF"/>
                </a:solidFill>
                <a:cs typeface="Arial"/>
              </a:rPr>
              <a:t>Core </a:t>
            </a:r>
            <a:r>
              <a:rPr lang="en-US" sz="3900" spc="-229" dirty="0">
                <a:solidFill>
                  <a:srgbClr val="FFFFFF"/>
                </a:solidFill>
                <a:cs typeface="Arial"/>
              </a:rPr>
              <a:t>is </a:t>
            </a:r>
            <a:r>
              <a:rPr lang="en-US" sz="3900" spc="-340" dirty="0">
                <a:solidFill>
                  <a:srgbClr val="FFFFFF"/>
                </a:solidFill>
                <a:cs typeface="Arial"/>
              </a:rPr>
              <a:t>a </a:t>
            </a:r>
            <a:r>
              <a:rPr lang="en-US" sz="3900" spc="-165" dirty="0">
                <a:solidFill>
                  <a:srgbClr val="FFFFFF"/>
                </a:solidFill>
                <a:cs typeface="Arial"/>
              </a:rPr>
              <a:t>concrete </a:t>
            </a:r>
            <a:r>
              <a:rPr lang="en-US" sz="3900" spc="-450" dirty="0">
                <a:solidFill>
                  <a:srgbClr val="FFFFFF"/>
                </a:solidFill>
                <a:cs typeface="Arial"/>
              </a:rPr>
              <a:t>.NET </a:t>
            </a:r>
            <a:r>
              <a:rPr lang="en-US" sz="3900" spc="-55" dirty="0">
                <a:solidFill>
                  <a:srgbClr val="FFFFFF"/>
                </a:solidFill>
                <a:cs typeface="Arial"/>
              </a:rPr>
              <a:t>platform </a:t>
            </a:r>
            <a:r>
              <a:rPr lang="en-US" sz="3900" spc="-204" dirty="0">
                <a:solidFill>
                  <a:srgbClr val="FFFFFF"/>
                </a:solidFill>
                <a:cs typeface="Arial"/>
              </a:rPr>
              <a:t>and  </a:t>
            </a:r>
            <a:r>
              <a:rPr lang="en-US" sz="3900" spc="-130" dirty="0">
                <a:solidFill>
                  <a:srgbClr val="FFFFFF"/>
                </a:solidFill>
                <a:cs typeface="Arial"/>
              </a:rPr>
              <a:t>implements </a:t>
            </a:r>
            <a:r>
              <a:rPr lang="en-US" sz="3900" spc="-45" dirty="0">
                <a:solidFill>
                  <a:srgbClr val="FFFFFF"/>
                </a:solidFill>
                <a:cs typeface="Arial"/>
              </a:rPr>
              <a:t>the </a:t>
            </a:r>
            <a:r>
              <a:rPr lang="en-US" sz="3900" spc="-450" dirty="0">
                <a:solidFill>
                  <a:srgbClr val="FFFFFF"/>
                </a:solidFill>
                <a:cs typeface="Arial"/>
              </a:rPr>
              <a:t>.NET</a:t>
            </a:r>
            <a:r>
              <a:rPr lang="en-US" sz="3900" spc="-545" dirty="0">
                <a:solidFill>
                  <a:srgbClr val="FFFFFF"/>
                </a:solidFill>
                <a:cs typeface="Arial"/>
              </a:rPr>
              <a:t> </a:t>
            </a:r>
            <a:r>
              <a:rPr lang="en-US" sz="3900" spc="-210" dirty="0">
                <a:solidFill>
                  <a:srgbClr val="FFFFFF"/>
                </a:solidFill>
                <a:cs typeface="Arial"/>
              </a:rPr>
              <a:t>Standard.</a:t>
            </a:r>
            <a:endParaRPr lang="en-US" sz="3900" dirty="0">
              <a:solidFill>
                <a:srgbClr val="FFFFFF"/>
              </a:solidFill>
              <a:cs typeface="Arial"/>
            </a:endParaRPr>
          </a:p>
          <a:p>
            <a:endParaRPr lang="en-US" dirty="0"/>
          </a:p>
        </p:txBody>
      </p:sp>
      <p:sp>
        <p:nvSpPr>
          <p:cNvPr id="3" name="Title 2">
            <a:extLst>
              <a:ext uri="{FF2B5EF4-FFF2-40B4-BE49-F238E27FC236}">
                <a16:creationId xmlns:a16="http://schemas.microsoft.com/office/drawing/2014/main" id="{78B4E8AF-C41F-418F-B21E-B5112F3D296A}"/>
              </a:ext>
            </a:extLst>
          </p:cNvPr>
          <p:cNvSpPr>
            <a:spLocks noGrp="1"/>
          </p:cNvSpPr>
          <p:nvPr>
            <p:ph type="title"/>
          </p:nvPr>
        </p:nvSpPr>
        <p:spPr/>
        <p:txBody>
          <a:bodyPr/>
          <a:lstStyle/>
          <a:p>
            <a:r>
              <a:rPr lang="en-US" sz="4800" spc="-200" dirty="0">
                <a:solidFill>
                  <a:srgbClr val="FFFFFF"/>
                </a:solidFill>
                <a:cs typeface="Arial"/>
              </a:rPr>
              <a:t>How </a:t>
            </a:r>
            <a:r>
              <a:rPr lang="en-US" sz="4800" spc="-225" dirty="0">
                <a:solidFill>
                  <a:srgbClr val="FFFFFF"/>
                </a:solidFill>
                <a:cs typeface="Arial"/>
              </a:rPr>
              <a:t>is </a:t>
            </a:r>
            <a:r>
              <a:rPr lang="en-US" sz="4800" spc="-440" dirty="0">
                <a:solidFill>
                  <a:srgbClr val="FFFFFF"/>
                </a:solidFill>
                <a:cs typeface="Arial"/>
              </a:rPr>
              <a:t>.NET </a:t>
            </a:r>
            <a:r>
              <a:rPr lang="en-US" sz="4800" spc="-225" dirty="0">
                <a:solidFill>
                  <a:srgbClr val="FFFFFF"/>
                </a:solidFill>
                <a:cs typeface="Arial"/>
              </a:rPr>
              <a:t>Standard </a:t>
            </a:r>
            <a:r>
              <a:rPr lang="en-US" sz="4800" spc="-50" dirty="0">
                <a:solidFill>
                  <a:srgbClr val="FFFFFF"/>
                </a:solidFill>
                <a:cs typeface="Arial"/>
              </a:rPr>
              <a:t>different </a:t>
            </a:r>
            <a:r>
              <a:rPr lang="en-US" sz="4800" spc="-45" dirty="0">
                <a:solidFill>
                  <a:srgbClr val="FFFFFF"/>
                </a:solidFill>
                <a:cs typeface="Arial"/>
              </a:rPr>
              <a:t>from </a:t>
            </a:r>
            <a:r>
              <a:rPr lang="en-US" sz="4800" spc="-450" dirty="0">
                <a:solidFill>
                  <a:srgbClr val="FFFFFF"/>
                </a:solidFill>
                <a:cs typeface="Arial"/>
              </a:rPr>
              <a:t>.NET</a:t>
            </a:r>
            <a:r>
              <a:rPr lang="en-US" sz="4800" spc="-465" dirty="0">
                <a:solidFill>
                  <a:srgbClr val="FFFFFF"/>
                </a:solidFill>
                <a:cs typeface="Arial"/>
              </a:rPr>
              <a:t> </a:t>
            </a:r>
            <a:r>
              <a:rPr lang="en-US" sz="4800" spc="-325" dirty="0">
                <a:solidFill>
                  <a:srgbClr val="FFFFFF"/>
                </a:solidFill>
                <a:cs typeface="Arial"/>
              </a:rPr>
              <a:t>Core?</a:t>
            </a:r>
            <a:br>
              <a:rPr lang="en-US" sz="4800" spc="-325" dirty="0">
                <a:solidFill>
                  <a:srgbClr val="FFFFFF"/>
                </a:solidFill>
                <a:cs typeface="Arial"/>
              </a:rPr>
            </a:br>
            <a:endParaRPr lang="en-US" sz="4800" dirty="0">
              <a:solidFill>
                <a:srgbClr val="FFFFFF"/>
              </a:solidFill>
            </a:endParaRPr>
          </a:p>
        </p:txBody>
      </p:sp>
    </p:spTree>
    <p:extLst>
      <p:ext uri="{BB962C8B-B14F-4D97-AF65-F5344CB8AC3E}">
        <p14:creationId xmlns:p14="http://schemas.microsoft.com/office/powerpoint/2010/main" val="77739193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br>
              <a:rPr lang="en-US" dirty="0">
                <a:solidFill>
                  <a:schemeClr val="bg1"/>
                </a:solidFill>
              </a:rPr>
            </a:br>
            <a:endParaRPr lang="en-US" dirty="0">
              <a:solidFill>
                <a:schemeClr val="bg1"/>
              </a:solidFill>
            </a:endParaRP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18229701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r>
              <a:rPr lang="en-US">
                <a:solidFill>
                  <a:schemeClr val="tx1"/>
                </a:solidFill>
              </a:rPr>
              <a:t>APIs in .NET Standard 2.0</a:t>
            </a:r>
          </a:p>
        </p:txBody>
      </p:sp>
      <p:grpSp>
        <p:nvGrpSpPr>
          <p:cNvPr id="14" name="Group 13"/>
          <p:cNvGrpSpPr/>
          <p:nvPr/>
        </p:nvGrpSpPr>
        <p:grpSpPr>
          <a:xfrm>
            <a:off x="269171" y="5669455"/>
            <a:ext cx="8511310" cy="633460"/>
            <a:chOff x="274639" y="5783237"/>
            <a:chExt cx="8684241" cy="646331"/>
          </a:xfrm>
        </p:grpSpPr>
        <p:sp>
          <p:nvSpPr>
            <p:cNvPr id="4" name="Rectangle 3"/>
            <p:cNvSpPr/>
            <p:nvPr/>
          </p:nvSpPr>
          <p:spPr bwMode="auto">
            <a:xfrm>
              <a:off x="274639" y="5783237"/>
              <a:ext cx="8684241" cy="646331"/>
            </a:xfrm>
            <a:prstGeom prst="rect">
              <a:avLst/>
            </a:prstGeom>
            <a:solidFill>
              <a:schemeClr val="accent6">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CORE</a:t>
              </a:r>
            </a:p>
          </p:txBody>
        </p:sp>
        <p:sp>
          <p:nvSpPr>
            <p:cNvPr id="6" name="TextBox 5"/>
            <p:cNvSpPr txBox="1"/>
            <p:nvPr/>
          </p:nvSpPr>
          <p:spPr>
            <a:xfrm>
              <a:off x="3017871" y="5834062"/>
              <a:ext cx="5941009" cy="544680"/>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Primitives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Collections</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Reflection</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Interop</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Linq</a:t>
              </a:r>
              <a:endParaRPr lang="en-US" sz="1764" kern="0">
                <a:latin typeface="Segoe UI"/>
              </a:endParaRPr>
            </a:p>
          </p:txBody>
        </p:sp>
      </p:grpSp>
      <p:grpSp>
        <p:nvGrpSpPr>
          <p:cNvPr id="13" name="Group 12"/>
          <p:cNvGrpSpPr/>
          <p:nvPr/>
        </p:nvGrpSpPr>
        <p:grpSpPr>
          <a:xfrm>
            <a:off x="269171" y="4827046"/>
            <a:ext cx="8511310" cy="633460"/>
            <a:chOff x="274639" y="4886779"/>
            <a:chExt cx="8684241" cy="646331"/>
          </a:xfrm>
        </p:grpSpPr>
        <p:sp>
          <p:nvSpPr>
            <p:cNvPr id="17" name="Rectangle 16"/>
            <p:cNvSpPr/>
            <p:nvPr/>
          </p:nvSpPr>
          <p:spPr bwMode="auto">
            <a:xfrm>
              <a:off x="274639" y="4886779"/>
              <a:ext cx="8684241" cy="646331"/>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THREADING</a:t>
              </a:r>
            </a:p>
          </p:txBody>
        </p:sp>
        <p:sp>
          <p:nvSpPr>
            <p:cNvPr id="18" name="TextBox 17"/>
            <p:cNvSpPr txBox="1"/>
            <p:nvPr/>
          </p:nvSpPr>
          <p:spPr>
            <a:xfrm>
              <a:off x="3017872" y="4937639"/>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Threads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Thread Pool</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Tasks</a:t>
              </a:r>
              <a:endParaRPr lang="en-US" sz="1764" kern="0">
                <a:latin typeface="Segoe UI"/>
              </a:endParaRPr>
            </a:p>
          </p:txBody>
        </p:sp>
      </p:grpSp>
      <p:grpSp>
        <p:nvGrpSpPr>
          <p:cNvPr id="12" name="Group 11"/>
          <p:cNvGrpSpPr/>
          <p:nvPr/>
        </p:nvGrpSpPr>
        <p:grpSpPr>
          <a:xfrm>
            <a:off x="269171" y="3984634"/>
            <a:ext cx="8511310" cy="633460"/>
            <a:chOff x="274639" y="4027252"/>
            <a:chExt cx="8684241" cy="646331"/>
          </a:xfrm>
        </p:grpSpPr>
        <p:sp>
          <p:nvSpPr>
            <p:cNvPr id="20" name="Rectangle 19"/>
            <p:cNvSpPr/>
            <p:nvPr/>
          </p:nvSpPr>
          <p:spPr bwMode="auto">
            <a:xfrm>
              <a:off x="274639" y="4027252"/>
              <a:ext cx="8684241" cy="64633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IO</a:t>
              </a:r>
            </a:p>
          </p:txBody>
        </p:sp>
        <p:sp>
          <p:nvSpPr>
            <p:cNvPr id="21" name="TextBox 20"/>
            <p:cNvSpPr txBox="1"/>
            <p:nvPr/>
          </p:nvSpPr>
          <p:spPr>
            <a:xfrm>
              <a:off x="3017872" y="4078112"/>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Files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Compression</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MMF</a:t>
              </a:r>
              <a:endParaRPr lang="en-US" sz="1764" kern="0">
                <a:latin typeface="Segoe UI"/>
              </a:endParaRPr>
            </a:p>
          </p:txBody>
        </p:sp>
      </p:grpSp>
      <p:grpSp>
        <p:nvGrpSpPr>
          <p:cNvPr id="11" name="Group 10"/>
          <p:cNvGrpSpPr/>
          <p:nvPr/>
        </p:nvGrpSpPr>
        <p:grpSpPr>
          <a:xfrm>
            <a:off x="269171" y="3142223"/>
            <a:ext cx="8511310" cy="633460"/>
            <a:chOff x="274639" y="3167725"/>
            <a:chExt cx="8684241" cy="646331"/>
          </a:xfrm>
        </p:grpSpPr>
        <p:sp>
          <p:nvSpPr>
            <p:cNvPr id="23" name="Rectangle 22"/>
            <p:cNvSpPr/>
            <p:nvPr/>
          </p:nvSpPr>
          <p:spPr bwMode="auto">
            <a:xfrm>
              <a:off x="274639" y="3167725"/>
              <a:ext cx="8684241" cy="64633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NETWORKING</a:t>
              </a:r>
            </a:p>
          </p:txBody>
        </p:sp>
        <p:sp>
          <p:nvSpPr>
            <p:cNvPr id="24" name="TextBox 23"/>
            <p:cNvSpPr txBox="1"/>
            <p:nvPr/>
          </p:nvSpPr>
          <p:spPr>
            <a:xfrm>
              <a:off x="3017872" y="3218585"/>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Sockets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HTTP</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Mail</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WebSockets</a:t>
              </a:r>
              <a:endParaRPr lang="en-US" sz="1764" kern="0">
                <a:latin typeface="Segoe UI"/>
              </a:endParaRPr>
            </a:p>
          </p:txBody>
        </p:sp>
      </p:grpSp>
      <p:grpSp>
        <p:nvGrpSpPr>
          <p:cNvPr id="10" name="Group 9"/>
          <p:cNvGrpSpPr/>
          <p:nvPr/>
        </p:nvGrpSpPr>
        <p:grpSpPr>
          <a:xfrm>
            <a:off x="269171" y="2299812"/>
            <a:ext cx="8511310" cy="633460"/>
            <a:chOff x="274639" y="2308198"/>
            <a:chExt cx="8684241" cy="646331"/>
          </a:xfrm>
        </p:grpSpPr>
        <p:sp>
          <p:nvSpPr>
            <p:cNvPr id="26" name="Rectangle 25"/>
            <p:cNvSpPr/>
            <p:nvPr/>
          </p:nvSpPr>
          <p:spPr bwMode="auto">
            <a:xfrm>
              <a:off x="274639" y="2308198"/>
              <a:ext cx="8684241" cy="64633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SERIALIZATION</a:t>
              </a:r>
            </a:p>
          </p:txBody>
        </p:sp>
        <p:sp>
          <p:nvSpPr>
            <p:cNvPr id="27" name="TextBox 26"/>
            <p:cNvSpPr txBox="1"/>
            <p:nvPr/>
          </p:nvSpPr>
          <p:spPr>
            <a:xfrm>
              <a:off x="3017872" y="2359058"/>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err="1">
                  <a:latin typeface="Segoe UI"/>
                </a:rPr>
                <a:t>BinaryFormatter</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Data </a:t>
              </a:r>
              <a:r>
                <a:rPr lang="fr-FR" sz="1764" kern="0" err="1">
                  <a:latin typeface="Segoe UI"/>
                </a:rPr>
                <a:t>Contract</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XML</a:t>
              </a:r>
              <a:endParaRPr lang="en-US" sz="1764" kern="0">
                <a:latin typeface="Segoe UI"/>
              </a:endParaRPr>
            </a:p>
          </p:txBody>
        </p:sp>
      </p:grpSp>
      <p:grpSp>
        <p:nvGrpSpPr>
          <p:cNvPr id="9" name="Group 8"/>
          <p:cNvGrpSpPr/>
          <p:nvPr/>
        </p:nvGrpSpPr>
        <p:grpSpPr>
          <a:xfrm>
            <a:off x="269171" y="1457401"/>
            <a:ext cx="8511310" cy="633460"/>
            <a:chOff x="274639" y="1485604"/>
            <a:chExt cx="8684241" cy="646331"/>
          </a:xfrm>
        </p:grpSpPr>
        <p:sp>
          <p:nvSpPr>
            <p:cNvPr id="29" name="Rectangle 28"/>
            <p:cNvSpPr/>
            <p:nvPr/>
          </p:nvSpPr>
          <p:spPr bwMode="auto">
            <a:xfrm>
              <a:off x="274639" y="1485604"/>
              <a:ext cx="8684241" cy="64633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XML</a:t>
              </a:r>
            </a:p>
          </p:txBody>
        </p:sp>
        <p:sp>
          <p:nvSpPr>
            <p:cNvPr id="30" name="TextBox 29"/>
            <p:cNvSpPr txBox="1"/>
            <p:nvPr/>
          </p:nvSpPr>
          <p:spPr>
            <a:xfrm>
              <a:off x="3017872" y="1536464"/>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err="1">
                  <a:latin typeface="Segoe UI"/>
                </a:rPr>
                <a:t>XLinq</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XML Document</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XPath</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Schema</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XSL</a:t>
              </a:r>
              <a:endParaRPr lang="en-US" sz="1764" kern="0">
                <a:latin typeface="Segoe UI"/>
              </a:endParaRPr>
            </a:p>
          </p:txBody>
        </p:sp>
      </p:grpSp>
    </p:spTree>
    <p:extLst>
      <p:ext uri="{BB962C8B-B14F-4D97-AF65-F5344CB8AC3E}">
        <p14:creationId xmlns:p14="http://schemas.microsoft.com/office/powerpoint/2010/main" val="866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800" fill="hold"/>
                                        <p:tgtEl>
                                          <p:spTgt spid="13"/>
                                        </p:tgtEl>
                                        <p:attrNameLst>
                                          <p:attrName>ppt_x</p:attrName>
                                        </p:attrNameLst>
                                      </p:cBhvr>
                                      <p:tavLst>
                                        <p:tav tm="0">
                                          <p:val>
                                            <p:strVal val="1+#ppt_w/2"/>
                                          </p:val>
                                        </p:tav>
                                        <p:tav tm="100000">
                                          <p:val>
                                            <p:strVal val="#ppt_x"/>
                                          </p:val>
                                        </p:tav>
                                      </p:tavLst>
                                    </p:anim>
                                    <p:anim calcmode="lin" valueType="num">
                                      <p:cBhvr additive="base">
                                        <p:cTn id="12" dur="8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800" fill="hold"/>
                                        <p:tgtEl>
                                          <p:spTgt spid="12"/>
                                        </p:tgtEl>
                                        <p:attrNameLst>
                                          <p:attrName>ppt_x</p:attrName>
                                        </p:attrNameLst>
                                      </p:cBhvr>
                                      <p:tavLst>
                                        <p:tav tm="0">
                                          <p:val>
                                            <p:strVal val="1+#ppt_w/2"/>
                                          </p:val>
                                        </p:tav>
                                        <p:tav tm="100000">
                                          <p:val>
                                            <p:strVal val="#ppt_x"/>
                                          </p:val>
                                        </p:tav>
                                      </p:tavLst>
                                    </p:anim>
                                    <p:anim calcmode="lin" valueType="num">
                                      <p:cBhvr additive="base">
                                        <p:cTn id="16" dur="8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800" fill="hold"/>
                                        <p:tgtEl>
                                          <p:spTgt spid="11"/>
                                        </p:tgtEl>
                                        <p:attrNameLst>
                                          <p:attrName>ppt_x</p:attrName>
                                        </p:attrNameLst>
                                      </p:cBhvr>
                                      <p:tavLst>
                                        <p:tav tm="0">
                                          <p:val>
                                            <p:strVal val="1+#ppt_w/2"/>
                                          </p:val>
                                        </p:tav>
                                        <p:tav tm="100000">
                                          <p:val>
                                            <p:strVal val="#ppt_x"/>
                                          </p:val>
                                        </p:tav>
                                      </p:tavLst>
                                    </p:anim>
                                    <p:anim calcmode="lin" valueType="num">
                                      <p:cBhvr additive="base">
                                        <p:cTn id="20" dur="8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0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800" fill="hold"/>
                                        <p:tgtEl>
                                          <p:spTgt spid="10"/>
                                        </p:tgtEl>
                                        <p:attrNameLst>
                                          <p:attrName>ppt_x</p:attrName>
                                        </p:attrNameLst>
                                      </p:cBhvr>
                                      <p:tavLst>
                                        <p:tav tm="0">
                                          <p:val>
                                            <p:strVal val="1+#ppt_w/2"/>
                                          </p:val>
                                        </p:tav>
                                        <p:tav tm="100000">
                                          <p:val>
                                            <p:strVal val="#ppt_x"/>
                                          </p:val>
                                        </p:tav>
                                      </p:tavLst>
                                    </p:anim>
                                    <p:anim calcmode="lin" valueType="num">
                                      <p:cBhvr additive="base">
                                        <p:cTn id="24" dur="8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25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1+#ppt_w/2"/>
                                          </p:val>
                                        </p:tav>
                                        <p:tav tm="100000">
                                          <p:val>
                                            <p:strVal val="#ppt_x"/>
                                          </p:val>
                                        </p:tav>
                                      </p:tavLst>
                                    </p:anim>
                                    <p:anim calcmode="lin" valueType="num">
                                      <p:cBhvr additive="base">
                                        <p:cTn id="28" dur="8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169" y="2084728"/>
            <a:ext cx="9856549" cy="1076882"/>
          </a:xfrm>
        </p:spPr>
        <p:txBody>
          <a:bodyPr/>
          <a:lstStyle/>
          <a:p>
            <a:r>
              <a:rPr lang="en-US" sz="6469"/>
              <a:t>Demo: .NET Standard</a:t>
            </a:r>
          </a:p>
        </p:txBody>
      </p:sp>
      <p:sp>
        <p:nvSpPr>
          <p:cNvPr id="7" name="Text Placeholder 6"/>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3195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7459307" cy="634835"/>
          </a:xfrm>
          <a:prstGeom prst="rect">
            <a:avLst/>
          </a:prstGeom>
        </p:spPr>
        <p:txBody>
          <a:bodyPr vert="horz" wrap="square" lIns="0" tIns="12062" rIns="0" bIns="0" rtlCol="0" anchor="t">
            <a:spAutoFit/>
          </a:bodyPr>
          <a:lstStyle/>
          <a:p>
            <a:pPr marL="12696">
              <a:lnSpc>
                <a:spcPct val="100000"/>
              </a:lnSpc>
              <a:spcBef>
                <a:spcPts val="95"/>
              </a:spcBef>
            </a:pPr>
            <a:r>
              <a:rPr sz="3999" spc="-70" dirty="0">
                <a:solidFill>
                  <a:schemeClr val="tx1"/>
                </a:solidFill>
                <a:latin typeface="+mj-lt"/>
              </a:rPr>
              <a:t>Explicit </a:t>
            </a:r>
            <a:r>
              <a:rPr sz="3999" spc="-85" dirty="0">
                <a:solidFill>
                  <a:schemeClr val="tx1"/>
                </a:solidFill>
                <a:latin typeface="+mj-lt"/>
              </a:rPr>
              <a:t>Dependencies</a:t>
            </a:r>
            <a:r>
              <a:rPr sz="3999" spc="20" dirty="0">
                <a:solidFill>
                  <a:schemeClr val="tx1"/>
                </a:solidFill>
                <a:latin typeface="+mj-lt"/>
              </a:rPr>
              <a:t> </a:t>
            </a:r>
            <a:r>
              <a:rPr sz="3999" spc="-55" dirty="0">
                <a:solidFill>
                  <a:schemeClr val="tx1"/>
                </a:solidFill>
                <a:latin typeface="+mj-lt"/>
              </a:rPr>
              <a:t>Principle</a:t>
            </a:r>
            <a:endParaRPr sz="3999" dirty="0">
              <a:solidFill>
                <a:schemeClr val="tx1"/>
              </a:solidFill>
              <a:latin typeface="+mj-lt"/>
            </a:endParaRPr>
          </a:p>
        </p:txBody>
      </p:sp>
      <p:sp>
        <p:nvSpPr>
          <p:cNvPr id="8" name="object 8"/>
          <p:cNvSpPr txBox="1"/>
          <p:nvPr/>
        </p:nvSpPr>
        <p:spPr>
          <a:xfrm>
            <a:off x="729296" y="1709309"/>
            <a:ext cx="11333001" cy="4649988"/>
          </a:xfrm>
          <a:prstGeom prst="rect">
            <a:avLst/>
          </a:prstGeom>
        </p:spPr>
        <p:txBody>
          <a:bodyPr vert="horz" wrap="square" lIns="0" tIns="12697" rIns="0" bIns="0" rtlCol="0">
            <a:spAutoFit/>
          </a:bodyPr>
          <a:lstStyle/>
          <a:p>
            <a:pPr marL="469896" marR="0" lvl="0" indent="-4572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95" normalizeH="0" baseline="0" noProof="0" dirty="0">
                <a:ln>
                  <a:noFill/>
                </a:ln>
                <a:solidFill>
                  <a:srgbClr val="FFFFFF"/>
                </a:solidFill>
                <a:effectLst/>
                <a:uLnTx/>
                <a:uFillTx/>
                <a:latin typeface="Segoe UI Light"/>
                <a:ea typeface="+mn-ea"/>
                <a:cs typeface="Arial"/>
              </a:rPr>
              <a:t>should </a:t>
            </a:r>
            <a:r>
              <a:rPr kumimoji="0" sz="3600" b="0" i="0" u="none" strike="noStrike" kern="1200" cap="none" spc="-155" normalizeH="0" baseline="0" noProof="0" dirty="0">
                <a:ln>
                  <a:noFill/>
                </a:ln>
                <a:solidFill>
                  <a:srgbClr val="FFFFFF"/>
                </a:solidFill>
                <a:effectLst/>
                <a:uLnTx/>
                <a:uFillTx/>
                <a:latin typeface="Segoe UI Light"/>
                <a:ea typeface="+mn-ea"/>
                <a:cs typeface="Arial"/>
              </a:rPr>
              <a:t>express </a:t>
            </a:r>
            <a:r>
              <a:rPr kumimoji="0" sz="3600" b="0" i="0" u="none" strike="noStrike" kern="1200" cap="none" spc="-10" normalizeH="0" baseline="0" noProof="0" dirty="0">
                <a:ln>
                  <a:noFill/>
                </a:ln>
                <a:solidFill>
                  <a:srgbClr val="FFFFFF"/>
                </a:solidFill>
                <a:effectLst/>
                <a:uLnTx/>
                <a:uFillTx/>
                <a:latin typeface="Segoe UI Light"/>
                <a:ea typeface="+mn-ea"/>
                <a:cs typeface="Arial"/>
              </a:rPr>
              <a:t>their </a:t>
            </a:r>
            <a:r>
              <a:rPr kumimoji="0" sz="3600" b="0" i="0" u="none" strike="noStrike" kern="1200" cap="none" spc="-70" normalizeH="0" baseline="0" noProof="0" dirty="0">
                <a:ln>
                  <a:noFill/>
                </a:ln>
                <a:solidFill>
                  <a:srgbClr val="FFFFFF"/>
                </a:solidFill>
                <a:effectLst/>
                <a:uLnTx/>
                <a:uFillTx/>
                <a:latin typeface="Segoe UI Light"/>
                <a:ea typeface="+mn-ea"/>
                <a:cs typeface="Arial"/>
              </a:rPr>
              <a:t>requirements </a:t>
            </a:r>
            <a:r>
              <a:rPr kumimoji="0" sz="3600" b="0" i="0" u="none" strike="noStrike" kern="1200" cap="none" spc="-55" normalizeH="0" baseline="0" noProof="0" dirty="0">
                <a:ln>
                  <a:noFill/>
                </a:ln>
                <a:solidFill>
                  <a:srgbClr val="FFFFFF"/>
                </a:solidFill>
                <a:effectLst/>
                <a:uLnTx/>
                <a:uFillTx/>
                <a:latin typeface="Segoe UI Light"/>
                <a:ea typeface="+mn-ea"/>
                <a:cs typeface="Arial"/>
              </a:rPr>
              <a:t>through </a:t>
            </a:r>
            <a:r>
              <a:rPr kumimoji="0" sz="3600" b="0" i="0" u="none" strike="noStrike" kern="1200" cap="none" spc="-5" normalizeH="0" baseline="0" noProof="0" dirty="0">
                <a:ln>
                  <a:noFill/>
                </a:ln>
                <a:solidFill>
                  <a:srgbClr val="FFFFFF"/>
                </a:solidFill>
                <a:effectLst/>
                <a:uLnTx/>
                <a:uFillTx/>
                <a:latin typeface="Segoe UI Light"/>
                <a:ea typeface="+mn-ea"/>
                <a:cs typeface="Arial"/>
              </a:rPr>
              <a:t>their</a:t>
            </a:r>
            <a:r>
              <a:rPr kumimoji="0" sz="3600" b="0" i="0" u="none" strike="noStrike" kern="1200" cap="none" spc="-315" normalizeH="0" baseline="0" noProof="0" dirty="0">
                <a:ln>
                  <a:noFill/>
                </a:ln>
                <a:solidFill>
                  <a:srgbClr val="FFFFFF"/>
                </a:solidFill>
                <a:effectLst/>
                <a:uLnTx/>
                <a:uFillTx/>
                <a:latin typeface="Segoe UI Light"/>
                <a:ea typeface="+mn-ea"/>
                <a:cs typeface="Arial"/>
              </a:rPr>
              <a:t> </a:t>
            </a:r>
            <a:r>
              <a:rPr kumimoji="0" sz="3600" b="0" i="0" u="none" strike="noStrike" kern="1200" cap="none" spc="-65" normalizeH="0" baseline="0" noProof="0" dirty="0">
                <a:ln>
                  <a:noFill/>
                </a:ln>
                <a:solidFill>
                  <a:srgbClr val="FFFFFF"/>
                </a:solidFill>
                <a:effectLst/>
                <a:uLnTx/>
                <a:uFillTx/>
                <a:latin typeface="Segoe UI Light"/>
                <a:ea typeface="+mn-ea"/>
                <a:cs typeface="Arial"/>
              </a:rPr>
              <a:t>constructor</a:t>
            </a:r>
            <a:endParaRPr kumimoji="0" sz="3600" b="0" i="0" u="none" strike="noStrike" kern="1200" cap="none" spc="0" normalizeH="0" baseline="0" noProof="0" dirty="0">
              <a:ln>
                <a:noFill/>
              </a:ln>
              <a:solidFill>
                <a:srgbClr val="FFFFFF"/>
              </a:solidFill>
              <a:effectLst/>
              <a:uLnTx/>
              <a:uFillTx/>
              <a:latin typeface="Segoe UI Light"/>
              <a:ea typeface="+mn-ea"/>
              <a:cs typeface="Times New Roman"/>
            </a:endParaRPr>
          </a:p>
          <a:p>
            <a:pPr marL="469896" marR="0" lvl="0" indent="-457200" algn="l" defTabSz="914363" rtl="0" eaLnBrk="1" fontAlgn="auto" latinLnBrk="0" hangingPunct="1">
              <a:lnSpc>
                <a:spcPct val="100000"/>
              </a:lnSpc>
              <a:spcBef>
                <a:spcPts val="1550"/>
              </a:spcBef>
              <a:spcAft>
                <a:spcPts val="0"/>
              </a:spcAft>
              <a:buClrTx/>
              <a:buSzTx/>
              <a:buFont typeface="Arial" panose="020B0604020202020204" pitchFamily="34" charset="0"/>
              <a:buChar char="•"/>
              <a:tabLst/>
              <a:defRPr/>
            </a:pPr>
            <a:r>
              <a:rPr kumimoji="0" sz="3600" b="0" i="0" u="none" strike="noStrike" kern="1200" cap="none" spc="-75" normalizeH="0" baseline="0" noProof="0" dirty="0">
                <a:ln>
                  <a:noFill/>
                </a:ln>
                <a:solidFill>
                  <a:srgbClr val="FFFFFF"/>
                </a:solidFill>
                <a:effectLst/>
                <a:uLnTx/>
                <a:uFillTx/>
                <a:latin typeface="Segoe UI Light"/>
                <a:ea typeface="+mn-ea"/>
                <a:cs typeface="Arial"/>
              </a:rPr>
              <a:t>Direct </a:t>
            </a:r>
            <a:r>
              <a:rPr kumimoji="0" sz="3600" b="0" i="0" u="none" strike="noStrike" kern="1200" cap="none" spc="-165" normalizeH="0" baseline="0" noProof="0" dirty="0">
                <a:ln>
                  <a:noFill/>
                </a:ln>
                <a:solidFill>
                  <a:srgbClr val="FFFFFF"/>
                </a:solidFill>
                <a:effectLst/>
                <a:uLnTx/>
                <a:uFillTx/>
                <a:latin typeface="Segoe UI Light"/>
                <a:ea typeface="+mn-ea"/>
                <a:cs typeface="Arial"/>
              </a:rPr>
              <a:t>use </a:t>
            </a:r>
            <a:r>
              <a:rPr kumimoji="0" sz="3600" b="0" i="0" u="none" strike="noStrike" kern="1200" cap="none" spc="-5" normalizeH="0" baseline="0" noProof="0" dirty="0">
                <a:ln>
                  <a:noFill/>
                </a:ln>
                <a:solidFill>
                  <a:srgbClr val="FFFFFF"/>
                </a:solidFill>
                <a:effectLst/>
                <a:uLnTx/>
                <a:uFillTx/>
                <a:latin typeface="Segoe UI Light"/>
                <a:ea typeface="+mn-ea"/>
                <a:cs typeface="Arial"/>
              </a:rPr>
              <a:t>of </a:t>
            </a:r>
            <a:r>
              <a:rPr kumimoji="0" sz="3600" b="0" i="1" u="none" strike="noStrike" kern="1200" cap="none" spc="-110" normalizeH="0" baseline="0" noProof="0" dirty="0">
                <a:ln>
                  <a:noFill/>
                </a:ln>
                <a:solidFill>
                  <a:srgbClr val="FFFFFF"/>
                </a:solidFill>
                <a:effectLst/>
                <a:uLnTx/>
                <a:uFillTx/>
                <a:latin typeface="Segoe UI Light"/>
                <a:ea typeface="+mn-ea"/>
                <a:cs typeface="Arial"/>
              </a:rPr>
              <a:t>specific </a:t>
            </a:r>
            <a:r>
              <a:rPr kumimoji="0" sz="3600" b="0" i="0" u="none" strike="noStrike" kern="1200" cap="none" spc="-85" normalizeH="0" baseline="0" noProof="0" dirty="0">
                <a:ln>
                  <a:noFill/>
                </a:ln>
                <a:solidFill>
                  <a:srgbClr val="FFFFFF"/>
                </a:solidFill>
                <a:effectLst/>
                <a:uLnTx/>
                <a:uFillTx/>
                <a:latin typeface="Segoe UI Light"/>
                <a:ea typeface="+mn-ea"/>
                <a:cs typeface="Arial"/>
              </a:rPr>
              <a:t>collaborators </a:t>
            </a:r>
            <a:r>
              <a:rPr kumimoji="0" sz="3600" b="0" i="0" u="none" strike="noStrike" kern="1200" cap="none" spc="-120" normalizeH="0" baseline="0" noProof="0" dirty="0">
                <a:ln>
                  <a:noFill/>
                </a:ln>
                <a:solidFill>
                  <a:srgbClr val="FFFFFF"/>
                </a:solidFill>
                <a:effectLst/>
                <a:uLnTx/>
                <a:uFillTx/>
                <a:latin typeface="Segoe UI Light"/>
                <a:ea typeface="+mn-ea"/>
                <a:cs typeface="Arial"/>
              </a:rPr>
              <a:t>creates </a:t>
            </a:r>
            <a:r>
              <a:rPr kumimoji="0" sz="3600" b="1" i="0" u="none" strike="noStrike" kern="1200" cap="none" spc="-75" normalizeH="0" baseline="0" noProof="0" dirty="0">
                <a:ln>
                  <a:noFill/>
                </a:ln>
                <a:solidFill>
                  <a:srgbClr val="FFFFFF"/>
                </a:solidFill>
                <a:effectLst/>
                <a:uLnTx/>
                <a:uFillTx/>
                <a:latin typeface="Segoe UI Light"/>
                <a:ea typeface="+mn-ea"/>
                <a:cs typeface="Arial"/>
              </a:rPr>
              <a:t>hidden</a:t>
            </a:r>
            <a:r>
              <a:rPr kumimoji="0" sz="3600" b="1" i="0" u="none" strike="noStrike" kern="1200" cap="none" spc="-330" normalizeH="0" baseline="0" noProof="0" dirty="0">
                <a:ln>
                  <a:noFill/>
                </a:ln>
                <a:solidFill>
                  <a:srgbClr val="FFFFFF"/>
                </a:solidFill>
                <a:effectLst/>
                <a:uLnTx/>
                <a:uFillTx/>
                <a:latin typeface="Segoe UI Light"/>
                <a:ea typeface="+mn-ea"/>
                <a:cs typeface="Arial"/>
              </a:rPr>
              <a:t> </a:t>
            </a:r>
            <a:r>
              <a:rPr kumimoji="0" sz="3600" b="1" i="0" u="none" strike="noStrike" kern="1200" cap="none" spc="-120" normalizeH="0" baseline="0" noProof="0" dirty="0">
                <a:ln>
                  <a:noFill/>
                </a:ln>
                <a:solidFill>
                  <a:srgbClr val="FFFFFF"/>
                </a:solidFill>
                <a:effectLst/>
                <a:uLnTx/>
                <a:uFillTx/>
                <a:latin typeface="Segoe UI Light"/>
                <a:ea typeface="+mn-ea"/>
                <a:cs typeface="Arial"/>
              </a:rPr>
              <a:t>dependencies</a:t>
            </a:r>
            <a:endParaRPr kumimoji="0" sz="3600" b="0" i="0" u="none" strike="noStrike" kern="1200" cap="none" spc="0" normalizeH="0" baseline="0" noProof="0" dirty="0">
              <a:ln>
                <a:noFill/>
              </a:ln>
              <a:solidFill>
                <a:srgbClr val="FFFFFF"/>
              </a:solidFill>
              <a:effectLst/>
              <a:uLnTx/>
              <a:uFillTx/>
              <a:latin typeface="Segoe UI Light"/>
              <a:ea typeface="+mn-ea"/>
              <a:cs typeface="Times New Roman"/>
            </a:endParaRPr>
          </a:p>
          <a:p>
            <a:pPr marL="469896" marR="0" lvl="0" indent="-4572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15" normalizeH="0" baseline="0" noProof="0" dirty="0">
                <a:ln>
                  <a:noFill/>
                </a:ln>
                <a:solidFill>
                  <a:srgbClr val="FFFFFF"/>
                </a:solidFill>
                <a:effectLst/>
                <a:uLnTx/>
                <a:uFillTx/>
                <a:latin typeface="Segoe UI Light"/>
                <a:ea typeface="+mn-ea"/>
                <a:cs typeface="Arial"/>
              </a:rPr>
              <a:t>with</a:t>
            </a:r>
            <a:r>
              <a:rPr kumimoji="0" sz="3600" b="0" i="0" u="none" strike="noStrike" kern="1200" cap="none" spc="-505" normalizeH="0" baseline="0" noProof="0" dirty="0">
                <a:ln>
                  <a:noFill/>
                </a:ln>
                <a:solidFill>
                  <a:srgbClr val="FFFFFF"/>
                </a:solidFill>
                <a:effectLst/>
                <a:uLnTx/>
                <a:uFillTx/>
                <a:latin typeface="Segoe UI Light"/>
                <a:ea typeface="+mn-ea"/>
                <a:cs typeface="Arial"/>
              </a:rPr>
              <a:t> </a:t>
            </a:r>
            <a:r>
              <a:rPr kumimoji="0" sz="3600" b="0" i="0" u="none" strike="noStrike" kern="1200" cap="none" spc="-75" normalizeH="0" baseline="0" noProof="0" dirty="0">
                <a:ln>
                  <a:noFill/>
                </a:ln>
                <a:solidFill>
                  <a:srgbClr val="FFFFFF"/>
                </a:solidFill>
                <a:effectLst/>
                <a:uLnTx/>
                <a:uFillTx/>
                <a:latin typeface="Segoe UI Light"/>
                <a:ea typeface="+mn-ea"/>
                <a:cs typeface="Arial"/>
              </a:rPr>
              <a:t>hidden </a:t>
            </a:r>
            <a:r>
              <a:rPr kumimoji="0" sz="3600" b="0" i="0" u="none" strike="noStrike" kern="1200" cap="none" spc="-120" normalizeH="0" baseline="0" noProof="0" dirty="0">
                <a:ln>
                  <a:noFill/>
                </a:ln>
                <a:solidFill>
                  <a:srgbClr val="FFFFFF"/>
                </a:solidFill>
                <a:effectLst/>
                <a:uLnTx/>
                <a:uFillTx/>
                <a:latin typeface="Segoe UI Light"/>
                <a:ea typeface="+mn-ea"/>
                <a:cs typeface="Arial"/>
              </a:rPr>
              <a:t>dependencies </a:t>
            </a:r>
            <a:r>
              <a:rPr kumimoji="0" sz="3600" b="0" i="0" u="none" strike="noStrike" kern="1200" cap="none" spc="-35" normalizeH="0" baseline="0" noProof="0" dirty="0">
                <a:ln>
                  <a:noFill/>
                </a:ln>
                <a:solidFill>
                  <a:srgbClr val="FFFFFF"/>
                </a:solidFill>
                <a:effectLst/>
                <a:uLnTx/>
                <a:uFillTx/>
                <a:latin typeface="Segoe UI Light"/>
                <a:ea typeface="+mn-ea"/>
                <a:cs typeface="Arial"/>
              </a:rPr>
              <a:t>aren’t </a:t>
            </a:r>
            <a:r>
              <a:rPr kumimoji="0" sz="3600" b="0" i="0" u="none" strike="noStrike" kern="1200" cap="none" spc="-10" normalizeH="0" baseline="0" noProof="0" dirty="0">
                <a:ln>
                  <a:noFill/>
                </a:ln>
                <a:solidFill>
                  <a:srgbClr val="FFFFFF"/>
                </a:solidFill>
                <a:effectLst/>
                <a:uLnTx/>
                <a:uFillTx/>
                <a:latin typeface="Segoe UI Light"/>
                <a:ea typeface="+mn-ea"/>
                <a:cs typeface="Arial"/>
              </a:rPr>
              <a:t>“honest” </a:t>
            </a:r>
            <a:r>
              <a:rPr kumimoji="0" sz="3600" b="0" i="0" u="none" strike="noStrike" kern="1200" cap="none" spc="-55" normalizeH="0" baseline="0" noProof="0" dirty="0">
                <a:ln>
                  <a:noFill/>
                </a:ln>
                <a:solidFill>
                  <a:srgbClr val="FFFFFF"/>
                </a:solidFill>
                <a:effectLst/>
                <a:uLnTx/>
                <a:uFillTx/>
                <a:latin typeface="Segoe UI Light"/>
                <a:ea typeface="+mn-ea"/>
                <a:cs typeface="Arial"/>
              </a:rPr>
              <a:t>about </a:t>
            </a:r>
            <a:r>
              <a:rPr kumimoji="0" sz="3600" b="0" i="0" u="none" strike="noStrike" kern="1200" cap="none" spc="-45" normalizeH="0" baseline="0" noProof="0" dirty="0">
                <a:ln>
                  <a:noFill/>
                </a:ln>
                <a:solidFill>
                  <a:srgbClr val="FFFFFF"/>
                </a:solidFill>
                <a:effectLst/>
                <a:uLnTx/>
                <a:uFillTx/>
                <a:latin typeface="Segoe UI Light"/>
                <a:ea typeface="+mn-ea"/>
                <a:cs typeface="Arial"/>
              </a:rPr>
              <a:t>what </a:t>
            </a:r>
            <a:r>
              <a:rPr kumimoji="0" sz="3600" b="0" i="0" u="none" strike="noStrike" kern="1200" cap="none" spc="-55" normalizeH="0" baseline="0" noProof="0" dirty="0">
                <a:ln>
                  <a:noFill/>
                </a:ln>
                <a:solidFill>
                  <a:srgbClr val="FFFFFF"/>
                </a:solidFill>
                <a:effectLst/>
                <a:uLnTx/>
                <a:uFillTx/>
                <a:latin typeface="Segoe UI Light"/>
                <a:ea typeface="+mn-ea"/>
                <a:cs typeface="Arial"/>
              </a:rPr>
              <a:t>they </a:t>
            </a:r>
            <a:r>
              <a:rPr kumimoji="0" sz="3600" b="0" i="0" u="none" strike="noStrike" kern="1200" cap="none" spc="-60" normalizeH="0" baseline="0" noProof="0" dirty="0">
                <a:ln>
                  <a:noFill/>
                </a:ln>
                <a:solidFill>
                  <a:srgbClr val="FFFFFF"/>
                </a:solidFill>
                <a:effectLst/>
                <a:uLnTx/>
                <a:uFillTx/>
                <a:latin typeface="Segoe UI Light"/>
                <a:ea typeface="+mn-ea"/>
                <a:cs typeface="Arial"/>
              </a:rPr>
              <a:t>require</a:t>
            </a:r>
            <a:endParaRPr kumimoji="0" lang="en-US" sz="3600" b="0" i="0" u="none" strike="noStrike" kern="1200" cap="none" spc="-60" normalizeH="0" baseline="0" noProof="0" dirty="0">
              <a:ln>
                <a:noFill/>
              </a:ln>
              <a:solidFill>
                <a:srgbClr val="FFFFFF"/>
              </a:solidFill>
              <a:effectLst/>
              <a:uLnTx/>
              <a:uFillTx/>
              <a:latin typeface="Segoe UI Light"/>
              <a:ea typeface="+mn-ea"/>
              <a:cs typeface="Arial"/>
            </a:endParaRPr>
          </a:p>
          <a:p>
            <a:pPr marL="469896" marR="0" lvl="0" indent="-4572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3600" b="0" i="0" u="none" strike="noStrike" kern="1200" cap="none" spc="-85" normalizeH="0" baseline="0" noProof="0" dirty="0">
                <a:ln>
                  <a:noFill/>
                </a:ln>
                <a:solidFill>
                  <a:srgbClr val="FFFFFF"/>
                </a:solidFill>
                <a:effectLst/>
                <a:uLnTx/>
                <a:uFillTx/>
                <a:latin typeface="Segoe UI Light"/>
                <a:ea typeface="+mn-ea"/>
                <a:cs typeface="Arial"/>
              </a:rPr>
              <a:t>Constructor </a:t>
            </a:r>
            <a:r>
              <a:rPr kumimoji="0" sz="3600" b="0" i="0" u="none" strike="noStrike" kern="1200" cap="none" spc="-95" normalizeH="0" baseline="0" noProof="0" dirty="0">
                <a:ln>
                  <a:noFill/>
                </a:ln>
                <a:solidFill>
                  <a:srgbClr val="FFFFFF"/>
                </a:solidFill>
                <a:effectLst/>
                <a:uLnTx/>
                <a:uFillTx/>
                <a:latin typeface="Segoe UI Light"/>
                <a:ea typeface="+mn-ea"/>
                <a:cs typeface="Arial"/>
              </a:rPr>
              <a:t>should </a:t>
            </a:r>
            <a:r>
              <a:rPr kumimoji="0" sz="3600" b="0" i="0" u="none" strike="noStrike" kern="1200" cap="none" spc="-110" normalizeH="0" baseline="0" noProof="0" dirty="0">
                <a:ln>
                  <a:noFill/>
                </a:ln>
                <a:solidFill>
                  <a:srgbClr val="FFFFFF"/>
                </a:solidFill>
                <a:effectLst/>
                <a:uLnTx/>
                <a:uFillTx/>
                <a:latin typeface="Segoe UI Light"/>
                <a:ea typeface="+mn-ea"/>
                <a:cs typeface="Arial"/>
              </a:rPr>
              <a:t>be </a:t>
            </a:r>
            <a:r>
              <a:rPr kumimoji="0" sz="3600" b="0" i="0" u="none" strike="noStrike" kern="1200" cap="none" spc="-190" normalizeH="0" baseline="0" noProof="0" dirty="0">
                <a:ln>
                  <a:noFill/>
                </a:ln>
                <a:solidFill>
                  <a:srgbClr val="FFFFFF"/>
                </a:solidFill>
                <a:effectLst/>
                <a:uLnTx/>
                <a:uFillTx/>
                <a:latin typeface="Segoe UI Light"/>
                <a:ea typeface="+mn-ea"/>
                <a:cs typeface="Arial"/>
              </a:rPr>
              <a:t>a </a:t>
            </a:r>
            <a:r>
              <a:rPr kumimoji="0" sz="3600" b="1" i="0" u="none" strike="noStrike" kern="1200" cap="none" spc="-155" normalizeH="0" baseline="0" noProof="0" dirty="0">
                <a:ln>
                  <a:noFill/>
                </a:ln>
                <a:solidFill>
                  <a:srgbClr val="FFFFFF"/>
                </a:solidFill>
                <a:effectLst/>
                <a:uLnTx/>
                <a:uFillTx/>
                <a:latin typeface="Segoe UI Light"/>
                <a:ea typeface="+mn-ea"/>
                <a:cs typeface="Trebuchet MS"/>
              </a:rPr>
              <a:t>contract </a:t>
            </a:r>
            <a:r>
              <a:rPr kumimoji="0" sz="3600" b="0" i="0" u="none" strike="noStrike" kern="1200" cap="none" spc="-5" normalizeH="0" baseline="0" noProof="0" dirty="0">
                <a:ln>
                  <a:noFill/>
                </a:ln>
                <a:solidFill>
                  <a:srgbClr val="FFFFFF"/>
                </a:solidFill>
                <a:effectLst/>
                <a:uLnTx/>
                <a:uFillTx/>
                <a:latin typeface="Segoe UI Light"/>
                <a:ea typeface="+mn-ea"/>
                <a:cs typeface="Arial"/>
              </a:rPr>
              <a:t>that </a:t>
            </a:r>
            <a:r>
              <a:rPr kumimoji="0" sz="3600" b="0" i="0" u="none" strike="noStrike" kern="1200" cap="none" spc="-114" normalizeH="0" baseline="0" noProof="0" dirty="0">
                <a:ln>
                  <a:noFill/>
                </a:ln>
                <a:solidFill>
                  <a:srgbClr val="FFFFFF"/>
                </a:solidFill>
                <a:effectLst/>
                <a:uLnTx/>
                <a:uFillTx/>
                <a:latin typeface="Segoe UI Light"/>
                <a:ea typeface="+mn-ea"/>
                <a:cs typeface="Arial"/>
              </a:rPr>
              <a:t>specifies </a:t>
            </a:r>
            <a:r>
              <a:rPr kumimoji="0" sz="3600" b="0" i="0" u="none" strike="noStrike" kern="1200" cap="none" spc="-45" normalizeH="0" baseline="0" noProof="0" dirty="0">
                <a:ln>
                  <a:noFill/>
                </a:ln>
                <a:solidFill>
                  <a:srgbClr val="FFFFFF"/>
                </a:solidFill>
                <a:effectLst/>
                <a:uLnTx/>
                <a:uFillTx/>
                <a:latin typeface="Segoe UI Light"/>
                <a:ea typeface="+mn-ea"/>
                <a:cs typeface="Arial"/>
              </a:rPr>
              <a:t>what </a:t>
            </a:r>
            <a:r>
              <a:rPr kumimoji="0" sz="3600" b="0" i="0" u="none" strike="noStrike" kern="1200" cap="none" spc="-30" normalizeH="0" baseline="0" noProof="0" dirty="0">
                <a:ln>
                  <a:noFill/>
                </a:ln>
                <a:solidFill>
                  <a:srgbClr val="FFFFFF"/>
                </a:solidFill>
                <a:effectLst/>
                <a:uLnTx/>
                <a:uFillTx/>
                <a:latin typeface="Segoe UI Light"/>
                <a:ea typeface="+mn-ea"/>
                <a:cs typeface="Arial"/>
              </a:rPr>
              <a:t>the</a:t>
            </a:r>
            <a:r>
              <a:rPr kumimoji="0" sz="3600" b="0" i="0" u="none" strike="noStrike" kern="1200" cap="none" spc="-380" normalizeH="0" baseline="0" noProof="0" dirty="0">
                <a:ln>
                  <a:noFill/>
                </a:ln>
                <a:solidFill>
                  <a:srgbClr val="FFFFFF"/>
                </a:solidFill>
                <a:effectLst/>
                <a:uLnTx/>
                <a:uFillTx/>
                <a:latin typeface="Segoe UI Light"/>
                <a:ea typeface="+mn-ea"/>
                <a:cs typeface="Arial"/>
              </a:rPr>
              <a:t> </a:t>
            </a:r>
            <a:r>
              <a:rPr kumimoji="0" sz="3600" b="0" i="0" u="none" strike="noStrike" kern="1200" cap="none" spc="-175" normalizeH="0" baseline="0" noProof="0" dirty="0">
                <a:ln>
                  <a:noFill/>
                </a:ln>
                <a:solidFill>
                  <a:srgbClr val="FFFFFF"/>
                </a:solidFill>
                <a:effectLst/>
                <a:uLnTx/>
                <a:uFillTx/>
                <a:latin typeface="Segoe UI Light"/>
                <a:ea typeface="+mn-ea"/>
                <a:cs typeface="Arial"/>
              </a:rPr>
              <a:t>class </a:t>
            </a:r>
            <a:r>
              <a:rPr kumimoji="0" sz="3600" b="0" i="0" u="none" strike="noStrike" kern="1200" cap="none" spc="-85" normalizeH="0" baseline="0" noProof="0" dirty="0">
                <a:ln>
                  <a:noFill/>
                </a:ln>
                <a:solidFill>
                  <a:srgbClr val="FFFFFF"/>
                </a:solidFill>
                <a:effectLst/>
                <a:uLnTx/>
                <a:uFillTx/>
                <a:latin typeface="Segoe UI Light"/>
                <a:ea typeface="+mn-ea"/>
                <a:cs typeface="Arial"/>
              </a:rPr>
              <a:t>requires</a:t>
            </a:r>
            <a:endParaRPr kumimoji="0" sz="3600"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53257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2">
            <a:extLst>
              <a:ext uri="{FF2B5EF4-FFF2-40B4-BE49-F238E27FC236}">
                <a16:creationId xmlns:a16="http://schemas.microsoft.com/office/drawing/2014/main" id="{1B9CDAB5-94CD-4233-B0DB-4B27189B768F}"/>
              </a:ext>
            </a:extLst>
          </p:cNvPr>
          <p:cNvSpPr txBox="1">
            <a:spLocks noGrp="1"/>
          </p:cNvSpPr>
          <p:nvPr>
            <p:ph type="title"/>
          </p:nvPr>
        </p:nvSpPr>
        <p:spPr>
          <a:xfrm>
            <a:off x="729295" y="445531"/>
            <a:ext cx="10468483" cy="62760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Dependency </a:t>
            </a:r>
            <a:r>
              <a:rPr sz="3999" dirty="0">
                <a:solidFill>
                  <a:schemeClr val="tx1"/>
                </a:solidFill>
                <a:latin typeface="+mj-lt"/>
              </a:rPr>
              <a:t>Injection</a:t>
            </a:r>
            <a:r>
              <a:rPr lang="en-US" sz="3999" spc="55" dirty="0">
                <a:solidFill>
                  <a:schemeClr val="tx1"/>
                </a:solidFill>
                <a:latin typeface="+mj-lt"/>
              </a:rPr>
              <a:t> on .NET Core</a:t>
            </a:r>
            <a:endParaRPr sz="3999" dirty="0">
              <a:solidFill>
                <a:schemeClr val="tx1"/>
              </a:solidFill>
              <a:latin typeface="+mj-lt"/>
            </a:endParaRPr>
          </a:p>
        </p:txBody>
      </p:sp>
      <p:pic>
        <p:nvPicPr>
          <p:cNvPr id="2050" name="Picture 2" descr="Dependency Injection ASP.NET Core">
            <a:extLst>
              <a:ext uri="{FF2B5EF4-FFF2-40B4-BE49-F238E27FC236}">
                <a16:creationId xmlns:a16="http://schemas.microsoft.com/office/drawing/2014/main" id="{2A22F5AE-539A-4113-99A1-86C8585B0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7067" y="1433459"/>
            <a:ext cx="8394690" cy="4979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9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6256295" cy="634835"/>
          </a:xfrm>
          <a:prstGeom prst="rect">
            <a:avLst/>
          </a:prstGeom>
        </p:spPr>
        <p:txBody>
          <a:bodyPr vert="horz" wrap="square" lIns="0" tIns="12062" rIns="0" bIns="0" rtlCol="0" anchor="t">
            <a:spAutoFit/>
          </a:bodyPr>
          <a:lstStyle/>
          <a:p>
            <a:pPr marL="12696">
              <a:lnSpc>
                <a:spcPct val="100000"/>
              </a:lnSpc>
              <a:spcBef>
                <a:spcPts val="95"/>
              </a:spcBef>
            </a:pPr>
            <a:r>
              <a:rPr sz="3999" spc="-5" dirty="0">
                <a:solidFill>
                  <a:schemeClr val="tx1"/>
                </a:solidFill>
                <a:latin typeface="+mj-lt"/>
              </a:rPr>
              <a:t>Startup</a:t>
            </a:r>
            <a:r>
              <a:rPr sz="3999" spc="-70" dirty="0">
                <a:solidFill>
                  <a:schemeClr val="tx1"/>
                </a:solidFill>
                <a:latin typeface="+mj-lt"/>
              </a:rPr>
              <a:t> </a:t>
            </a:r>
            <a:r>
              <a:rPr sz="3999" spc="-85" dirty="0">
                <a:solidFill>
                  <a:schemeClr val="tx1"/>
                </a:solidFill>
                <a:latin typeface="+mj-lt"/>
              </a:rPr>
              <a:t>ConfigureServices</a:t>
            </a:r>
            <a:endParaRPr sz="3999" dirty="0">
              <a:solidFill>
                <a:schemeClr val="tx1"/>
              </a:solidFill>
              <a:latin typeface="+mj-lt"/>
            </a:endParaRPr>
          </a:p>
        </p:txBody>
      </p:sp>
      <p:sp>
        <p:nvSpPr>
          <p:cNvPr id="10" name="Rectangle 9">
            <a:extLst>
              <a:ext uri="{FF2B5EF4-FFF2-40B4-BE49-F238E27FC236}">
                <a16:creationId xmlns:a16="http://schemas.microsoft.com/office/drawing/2014/main" id="{6519045F-C1BC-4C2C-BC55-7B4A1C886FA9}"/>
              </a:ext>
            </a:extLst>
          </p:cNvPr>
          <p:cNvSpPr/>
          <p:nvPr/>
        </p:nvSpPr>
        <p:spPr>
          <a:xfrm>
            <a:off x="729297" y="1364875"/>
            <a:ext cx="10155580" cy="3108543"/>
          </a:xfrm>
          <a:prstGeom prst="rect">
            <a:avLst/>
          </a:prstGeom>
        </p:spPr>
        <p:txBody>
          <a:bodyPr wrap="square">
            <a:spAutoFit/>
          </a:bodyPr>
          <a:lstStyle/>
          <a:p>
            <a:pPr marL="285750" indent="-285750">
              <a:buFont typeface="Arial" panose="020B0604020202020204" pitchFamily="34" charset="0"/>
              <a:buChar char="•"/>
            </a:pPr>
            <a:r>
              <a:rPr lang="en-US" sz="2800" dirty="0">
                <a:latin typeface="+mj-lt"/>
              </a:rPr>
              <a:t>Add framework services needed by app to services collection</a:t>
            </a:r>
          </a:p>
          <a:p>
            <a:pPr marL="285750" indent="-285750">
              <a:buFont typeface="Arial" panose="020B0604020202020204" pitchFamily="34" charset="0"/>
              <a:buChar char="•"/>
            </a:pPr>
            <a:r>
              <a:rPr lang="en-US" sz="2800" dirty="0">
                <a:latin typeface="+mj-lt"/>
              </a:rPr>
              <a:t>Add application services to services collection  </a:t>
            </a:r>
          </a:p>
          <a:p>
            <a:pPr marL="285750" indent="-285750">
              <a:buFont typeface="Arial" panose="020B0604020202020204" pitchFamily="34" charset="0"/>
              <a:buChar char="•"/>
            </a:pPr>
            <a:endParaRPr lang="en-US" sz="2800" dirty="0">
              <a:latin typeface="+mj-lt"/>
            </a:endParaRPr>
          </a:p>
          <a:p>
            <a:pPr marL="285750" indent="-285750">
              <a:buFont typeface="Arial" panose="020B0604020202020204" pitchFamily="34" charset="0"/>
              <a:buChar char="•"/>
            </a:pPr>
            <a:r>
              <a:rPr lang="en-US" sz="2800" dirty="0">
                <a:latin typeface="+mj-lt"/>
              </a:rPr>
              <a:t>Optional</a:t>
            </a:r>
          </a:p>
          <a:p>
            <a:pPr marL="742932" lvl="1" indent="-285750">
              <a:buFont typeface="Arial" panose="020B0604020202020204" pitchFamily="34" charset="0"/>
              <a:buChar char="•"/>
            </a:pPr>
            <a:r>
              <a:rPr lang="en-US" sz="2800" dirty="0">
                <a:latin typeface="+mj-lt"/>
              </a:rPr>
              <a:t>Configure Options used by app components</a:t>
            </a:r>
          </a:p>
          <a:p>
            <a:pPr marL="742932" lvl="1" indent="-285750">
              <a:buFont typeface="Arial" panose="020B0604020202020204" pitchFamily="34" charset="0"/>
              <a:buChar char="•"/>
            </a:pPr>
            <a:r>
              <a:rPr lang="en-US" sz="2800" dirty="0">
                <a:latin typeface="+mj-lt"/>
              </a:rPr>
              <a:t>Configure third-party container</a:t>
            </a:r>
          </a:p>
          <a:p>
            <a:pPr marL="742932" lvl="1" indent="-285750">
              <a:buFont typeface="Arial" panose="020B0604020202020204" pitchFamily="34" charset="0"/>
              <a:buChar char="•"/>
            </a:pPr>
            <a:r>
              <a:rPr lang="en-US" sz="2800" dirty="0" err="1">
                <a:latin typeface="+mj-lt"/>
              </a:rPr>
              <a:t>StructureMap</a:t>
            </a:r>
            <a:r>
              <a:rPr lang="en-US" sz="2800" dirty="0">
                <a:latin typeface="+mj-lt"/>
              </a:rPr>
              <a:t>, Unity, Autofac, </a:t>
            </a:r>
            <a:r>
              <a:rPr lang="en-US" sz="2800" dirty="0" err="1">
                <a:latin typeface="+mj-lt"/>
              </a:rPr>
              <a:t>Ninject</a:t>
            </a:r>
            <a:r>
              <a:rPr lang="en-US" sz="2800" dirty="0">
                <a:latin typeface="+mj-lt"/>
              </a:rPr>
              <a:t>, Castle Windsor, etc.</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Data Access</a:t>
            </a:r>
            <a:endParaRPr lang="es-AR" sz="4600" dirty="0"/>
          </a:p>
        </p:txBody>
      </p:sp>
    </p:spTree>
    <p:extLst>
      <p:ext uri="{BB962C8B-B14F-4D97-AF65-F5344CB8AC3E}">
        <p14:creationId xmlns:p14="http://schemas.microsoft.com/office/powerpoint/2010/main" val="190937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487" y="1174534"/>
            <a:ext cx="11728964" cy="5589672"/>
          </a:xfrm>
        </p:spPr>
        <p:txBody>
          <a:bodyPr/>
          <a:lstStyle/>
          <a:p>
            <a:pPr>
              <a:buFont typeface="Arial" panose="020B0604020202020204" pitchFamily="34" charset="0"/>
              <a:buChar char="•"/>
            </a:pPr>
            <a:r>
              <a:rPr lang="es-AR" dirty="0"/>
              <a:t>.NET Core </a:t>
            </a:r>
            <a:r>
              <a:rPr lang="en-US" dirty="0"/>
              <a:t>offers providers for Data Access on different platforms</a:t>
            </a:r>
            <a:r>
              <a:rPr lang="es-AR" dirty="0"/>
              <a:t>:</a:t>
            </a:r>
          </a:p>
          <a:p>
            <a:pPr lvl="1">
              <a:buFont typeface="Arial" panose="020B0604020202020204" pitchFamily="34" charset="0"/>
              <a:buChar char="•"/>
            </a:pPr>
            <a:r>
              <a:rPr lang="es-AR" sz="2799" dirty="0"/>
              <a:t>SQL Server / Azure SQL </a:t>
            </a:r>
            <a:r>
              <a:rPr lang="es-AR" sz="2799" dirty="0" err="1"/>
              <a:t>Database</a:t>
            </a:r>
            <a:endParaRPr lang="es-AR" sz="2799" dirty="0"/>
          </a:p>
          <a:p>
            <a:pPr lvl="1">
              <a:buFont typeface="Arial" panose="020B0604020202020204" pitchFamily="34" charset="0"/>
              <a:buChar char="•"/>
            </a:pPr>
            <a:r>
              <a:rPr lang="es-AR" sz="2799" dirty="0"/>
              <a:t>PostgreSQL</a:t>
            </a:r>
          </a:p>
          <a:p>
            <a:pPr lvl="1">
              <a:buFont typeface="Arial" panose="020B0604020202020204" pitchFamily="34" charset="0"/>
              <a:buChar char="•"/>
            </a:pPr>
            <a:r>
              <a:rPr lang="en-US" sz="2799" dirty="0"/>
              <a:t>SQLite</a:t>
            </a:r>
          </a:p>
          <a:p>
            <a:pPr lvl="1">
              <a:buFont typeface="Arial" panose="020B0604020202020204" pitchFamily="34" charset="0"/>
              <a:buChar char="•"/>
            </a:pPr>
            <a:r>
              <a:rPr lang="en-US" sz="2799" dirty="0"/>
              <a:t>MySQL</a:t>
            </a:r>
          </a:p>
          <a:p>
            <a:pPr lvl="1">
              <a:buFont typeface="Arial" panose="020B0604020202020204" pitchFamily="34" charset="0"/>
              <a:buChar char="•"/>
            </a:pPr>
            <a:r>
              <a:rPr lang="en-US" sz="2799" dirty="0"/>
              <a:t>Oracle</a:t>
            </a:r>
            <a:endParaRPr lang="es-AR" sz="2799" dirty="0"/>
          </a:p>
          <a:p>
            <a:pPr marL="0" indent="0">
              <a:buNone/>
            </a:pPr>
            <a:endParaRPr lang="es-AR" dirty="0"/>
          </a:p>
          <a:p>
            <a:pPr>
              <a:buFont typeface="Arial" panose="020B0604020202020204" pitchFamily="34" charset="0"/>
              <a:buChar char="•"/>
            </a:pPr>
            <a:r>
              <a:rPr lang="en-US" sz="2400" dirty="0"/>
              <a:t>No changes to the data access code</a:t>
            </a:r>
            <a:endParaRPr lang="es-AR" sz="2399" dirty="0"/>
          </a:p>
          <a:p>
            <a:pPr lvl="1">
              <a:buFont typeface="Arial" panose="020B0604020202020204" pitchFamily="34" charset="0"/>
              <a:buChar char="•"/>
            </a:pPr>
            <a:r>
              <a:rPr lang="es-AR" sz="1400" dirty="0"/>
              <a:t>ADO.NET</a:t>
            </a:r>
          </a:p>
          <a:p>
            <a:pPr lvl="1">
              <a:buFont typeface="Arial" panose="020B0604020202020204" pitchFamily="34" charset="0"/>
              <a:buChar char="•"/>
            </a:pPr>
            <a:r>
              <a:rPr lang="es-AR" sz="1400" dirty="0" err="1"/>
              <a:t>Entity</a:t>
            </a:r>
            <a:r>
              <a:rPr lang="es-AR" sz="1400" dirty="0"/>
              <a:t> Framework</a:t>
            </a:r>
          </a:p>
          <a:p>
            <a:pPr>
              <a:buFont typeface="Arial" panose="020B0604020202020204" pitchFamily="34" charset="0"/>
              <a:buChar char="•"/>
            </a:pPr>
            <a:r>
              <a:rPr lang="es-AR" sz="2399" dirty="0"/>
              <a:t>No data </a:t>
            </a:r>
            <a:r>
              <a:rPr lang="es-AR" sz="2399" dirty="0" err="1"/>
              <a:t>migration</a:t>
            </a:r>
            <a:r>
              <a:rPr lang="es-AR" sz="2399" dirty="0"/>
              <a:t> </a:t>
            </a:r>
            <a:r>
              <a:rPr lang="es-AR" sz="2399" dirty="0" err="1"/>
              <a:t>needed</a:t>
            </a:r>
            <a:endParaRPr lang="es-AR" sz="2399" dirty="0"/>
          </a:p>
        </p:txBody>
      </p:sp>
      <p:sp>
        <p:nvSpPr>
          <p:cNvPr id="3" name="Title 2"/>
          <p:cNvSpPr>
            <a:spLocks noGrp="1"/>
          </p:cNvSpPr>
          <p:nvPr>
            <p:ph type="title"/>
          </p:nvPr>
        </p:nvSpPr>
        <p:spPr/>
        <p:txBody>
          <a:bodyPr/>
          <a:lstStyle/>
          <a:p>
            <a:r>
              <a:rPr lang="es-AR" dirty="0"/>
              <a:t>Data Access</a:t>
            </a:r>
          </a:p>
        </p:txBody>
      </p:sp>
      <p:pic>
        <p:nvPicPr>
          <p:cNvPr id="11" name="Picture 6" descr="\\MAGNUM\Projects\Microsoft\Cloud Power FY12\Design\ICONS_PNG\Cloud.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6611691" y="1674017"/>
            <a:ext cx="3079856" cy="3079856"/>
          </a:xfrm>
          <a:prstGeom prst="rect">
            <a:avLst/>
          </a:prstGeom>
          <a:noFill/>
        </p:spPr>
      </p:pic>
      <p:sp>
        <p:nvSpPr>
          <p:cNvPr id="4" name="Flowchart: Magnetic Disk 3"/>
          <p:cNvSpPr>
            <a:spLocks noChangeAspect="1"/>
          </p:cNvSpPr>
          <p:nvPr/>
        </p:nvSpPr>
        <p:spPr bwMode="auto">
          <a:xfrm>
            <a:off x="7484630" y="2770448"/>
            <a:ext cx="1323878" cy="886998"/>
          </a:xfrm>
          <a:prstGeom prst="flowChartMagneticDisk">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596" tIns="89596" rIns="33602" bIns="33602" rtlCol="0" anchor="ctr" anchorCtr="0"/>
          <a:lstStyle/>
          <a:p>
            <a:pPr marL="0" marR="0" lvl="0" indent="0" algn="ctr" defTabSz="913577" rtl="0" eaLnBrk="1" fontAlgn="auto" latinLnBrk="0" hangingPunct="1">
              <a:lnSpc>
                <a:spcPct val="100000"/>
              </a:lnSpc>
              <a:spcBef>
                <a:spcPts val="0"/>
              </a:spcBef>
              <a:spcAft>
                <a:spcPts val="0"/>
              </a:spcAft>
              <a:buClrTx/>
              <a:buSzTx/>
              <a:buFontTx/>
              <a:buNone/>
              <a:tabLst/>
              <a:defRPr/>
            </a:pPr>
            <a:r>
              <a:rPr kumimoji="0" lang="es-AR" sz="176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r>
              <a:rPr kumimoji="0" lang="es-AR" sz="176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SQL </a:t>
            </a:r>
            <a:r>
              <a:rPr kumimoji="0" lang="es-AR" sz="176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a:t>
            </a:r>
            <a:endParaRPr kumimoji="0" lang="es-AR" sz="176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2" descr="\\MAGNUM\Projects\Microsoft\Cloud Power FY12\Design\ICONS_PNG\Tower.png"/>
          <p:cNvPicPr>
            <a:picLocks noChangeAspect="1" noChangeArrowheads="1"/>
          </p:cNvPicPr>
          <p:nvPr/>
        </p:nvPicPr>
        <p:blipFill>
          <a:blip r:embed="rId3" cstate="print">
            <a:duotone>
              <a:prstClr val="black"/>
              <a:schemeClr val="tx2">
                <a:tint val="45000"/>
                <a:satMod val="400000"/>
              </a:schemeClr>
            </a:duotone>
          </a:blip>
          <a:stretch>
            <a:fillRect/>
          </a:stretch>
        </p:blipFill>
        <p:spPr bwMode="auto">
          <a:xfrm>
            <a:off x="9327455" y="1772034"/>
            <a:ext cx="2736328" cy="2736328"/>
          </a:xfrm>
          <a:prstGeom prst="rect">
            <a:avLst/>
          </a:prstGeom>
          <a:noFill/>
        </p:spPr>
      </p:pic>
      <p:sp>
        <p:nvSpPr>
          <p:cNvPr id="6" name="Flowchart: Magnetic Disk 5"/>
          <p:cNvSpPr>
            <a:spLocks noChangeAspect="1"/>
          </p:cNvSpPr>
          <p:nvPr/>
        </p:nvSpPr>
        <p:spPr bwMode="auto">
          <a:xfrm>
            <a:off x="10316451" y="3184450"/>
            <a:ext cx="1367549" cy="916257"/>
          </a:xfrm>
          <a:prstGeom prst="flowChartMagneticDisk">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89596" tIns="89596" rIns="33602" bIns="33602" rtlCol="0" anchor="ctr" anchorCtr="0"/>
          <a:lstStyle/>
          <a:p>
            <a:pPr marL="0" marR="0" lvl="0" indent="0" algn="ctr" defTabSz="913577" rtl="0" eaLnBrk="1" fontAlgn="auto" latinLnBrk="0" hangingPunct="1">
              <a:lnSpc>
                <a:spcPct val="100000"/>
              </a:lnSpc>
              <a:spcBef>
                <a:spcPts val="0"/>
              </a:spcBef>
              <a:spcAft>
                <a:spcPts val="0"/>
              </a:spcAft>
              <a:buClrTx/>
              <a:buSzTx/>
              <a:buFontTx/>
              <a:buNone/>
              <a:tabLst/>
              <a:defRPr/>
            </a:pPr>
            <a:r>
              <a:rPr kumimoji="0" lang="es-AR" sz="176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 Server</a:t>
            </a:r>
          </a:p>
        </p:txBody>
      </p:sp>
      <p:sp>
        <p:nvSpPr>
          <p:cNvPr id="13" name="TextBox 12"/>
          <p:cNvSpPr txBox="1"/>
          <p:nvPr/>
        </p:nvSpPr>
        <p:spPr>
          <a:xfrm>
            <a:off x="9755705" y="4029583"/>
            <a:ext cx="1642220" cy="560921"/>
          </a:xfrm>
          <a:prstGeom prst="rect">
            <a:avLst/>
          </a:prstGeom>
          <a:noFill/>
        </p:spPr>
        <p:txBody>
          <a:bodyPr wrap="none" lIns="179191" tIns="143354" rIns="179191" bIns="143354" rtlCol="0">
            <a:spAutoFit/>
          </a:bodyPr>
          <a:lstStyle/>
          <a:p>
            <a:pPr marL="0" marR="0" lvl="0" indent="0" algn="l" defTabSz="914089" rtl="0" eaLnBrk="1" fontAlgn="auto" latinLnBrk="0" hangingPunct="1">
              <a:lnSpc>
                <a:spcPct val="90000"/>
              </a:lnSpc>
              <a:spcBef>
                <a:spcPts val="0"/>
              </a:spcBef>
              <a:spcAft>
                <a:spcPts val="588"/>
              </a:spcAft>
              <a:buClrTx/>
              <a:buSzTx/>
              <a:buFontTx/>
              <a:buNone/>
              <a:tabLst/>
              <a:defRPr/>
            </a:pPr>
            <a:r>
              <a:rPr kumimoji="0" lang="es-AR" sz="1959" b="0" i="0" u="none" strike="noStrike" kern="1200" cap="none" spc="0" normalizeH="0" baseline="0" noProof="0" dirty="0" err="1">
                <a:ln>
                  <a:noFill/>
                </a:ln>
                <a:solidFill>
                  <a:srgbClr val="FFFFFF"/>
                </a:solidFill>
                <a:effectLst/>
                <a:uLnTx/>
                <a:uFillTx/>
                <a:latin typeface="Segoe UI"/>
                <a:ea typeface="+mn-ea"/>
                <a:cs typeface="+mn-cs"/>
              </a:rPr>
              <a:t>On</a:t>
            </a:r>
            <a:r>
              <a:rPr kumimoji="0" lang="es-AR" sz="1959" b="0" i="0" u="none" strike="noStrike" kern="1200" cap="none" spc="0" normalizeH="0" baseline="0" noProof="0" dirty="0">
                <a:ln>
                  <a:noFill/>
                </a:ln>
                <a:solidFill>
                  <a:srgbClr val="FFFFFF"/>
                </a:solidFill>
                <a:effectLst/>
                <a:uLnTx/>
                <a:uFillTx/>
                <a:latin typeface="Segoe UI"/>
                <a:ea typeface="+mn-ea"/>
                <a:cs typeface="+mn-cs"/>
              </a:rPr>
              <a:t> </a:t>
            </a:r>
            <a:r>
              <a:rPr kumimoji="0" lang="es-AR" sz="1959" b="0" i="0" u="none" strike="noStrike" kern="1200" cap="none" spc="0" normalizeH="0" baseline="0" noProof="0" dirty="0" err="1">
                <a:ln>
                  <a:noFill/>
                </a:ln>
                <a:solidFill>
                  <a:srgbClr val="FFFFFF"/>
                </a:solidFill>
                <a:effectLst/>
                <a:uLnTx/>
                <a:uFillTx/>
                <a:latin typeface="Segoe UI"/>
                <a:ea typeface="+mn-ea"/>
                <a:cs typeface="+mn-cs"/>
              </a:rPr>
              <a:t>premise</a:t>
            </a:r>
            <a:endParaRPr kumimoji="0" lang="es-AR" sz="1959"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p:cNvSpPr txBox="1"/>
          <p:nvPr/>
        </p:nvSpPr>
        <p:spPr>
          <a:xfrm>
            <a:off x="7523828" y="4029583"/>
            <a:ext cx="1254523" cy="560921"/>
          </a:xfrm>
          <a:prstGeom prst="rect">
            <a:avLst/>
          </a:prstGeom>
          <a:noFill/>
        </p:spPr>
        <p:txBody>
          <a:bodyPr wrap="none" lIns="179191" tIns="143354" rIns="179191" bIns="143354" rtlCol="0">
            <a:spAutoFit/>
          </a:bodyPr>
          <a:lstStyle/>
          <a:p>
            <a:pPr marL="0" marR="0" lvl="0" indent="0" algn="l" defTabSz="914089" rtl="0" eaLnBrk="1" fontAlgn="auto" latinLnBrk="0" hangingPunct="1">
              <a:lnSpc>
                <a:spcPct val="90000"/>
              </a:lnSpc>
              <a:spcBef>
                <a:spcPts val="0"/>
              </a:spcBef>
              <a:spcAft>
                <a:spcPts val="588"/>
              </a:spcAft>
              <a:buClrTx/>
              <a:buSzTx/>
              <a:buFontTx/>
              <a:buNone/>
              <a:tabLst/>
              <a:defRPr/>
            </a:pPr>
            <a:r>
              <a:rPr kumimoji="0" lang="es-AR" sz="1959" b="0" i="0" u="none" strike="noStrike" kern="1200" cap="none" spc="0" normalizeH="0" baseline="0" noProof="0" dirty="0">
                <a:ln>
                  <a:noFill/>
                </a:ln>
                <a:solidFill>
                  <a:srgbClr val="FFFFFF"/>
                </a:solidFill>
                <a:effectLst/>
                <a:uLnTx/>
                <a:uFillTx/>
                <a:latin typeface="Segoe UI"/>
                <a:ea typeface="+mn-ea"/>
                <a:cs typeface="+mn-cs"/>
              </a:rPr>
              <a:t>In </a:t>
            </a:r>
            <a:r>
              <a:rPr kumimoji="0" lang="es-AR" sz="1959" b="0" i="0" u="none" strike="noStrike" kern="1200" cap="none" spc="0" normalizeH="0" baseline="0" noProof="0" dirty="0" err="1">
                <a:ln>
                  <a:noFill/>
                </a:ln>
                <a:solidFill>
                  <a:srgbClr val="FFFFFF"/>
                </a:solidFill>
                <a:effectLst/>
                <a:uLnTx/>
                <a:uFillTx/>
                <a:latin typeface="Segoe UI"/>
                <a:ea typeface="+mn-ea"/>
                <a:cs typeface="+mn-cs"/>
              </a:rPr>
              <a:t>cloud</a:t>
            </a:r>
            <a:endParaRPr kumimoji="0" lang="es-AR" sz="1959"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4536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9547278" cy="634835"/>
          </a:xfrm>
          <a:prstGeom prst="rect">
            <a:avLst/>
          </a:prstGeom>
        </p:spPr>
        <p:txBody>
          <a:bodyPr vert="horz" wrap="square" lIns="0" tIns="12062" rIns="0" bIns="0" rtlCol="0" anchor="t">
            <a:spAutoFit/>
          </a:bodyPr>
          <a:lstStyle/>
          <a:p>
            <a:pPr marL="12696">
              <a:lnSpc>
                <a:spcPct val="100000"/>
              </a:lnSpc>
              <a:spcBef>
                <a:spcPts val="95"/>
              </a:spcBef>
            </a:pPr>
            <a:r>
              <a:rPr sz="3999" spc="25" dirty="0">
                <a:solidFill>
                  <a:schemeClr val="tx1"/>
                </a:solidFill>
                <a:latin typeface="+mj-lt"/>
              </a:rPr>
              <a:t>Working </a:t>
            </a:r>
            <a:r>
              <a:rPr sz="3999" spc="110" dirty="0">
                <a:solidFill>
                  <a:schemeClr val="tx1"/>
                </a:solidFill>
                <a:latin typeface="+mj-lt"/>
              </a:rPr>
              <a:t>With </a:t>
            </a:r>
            <a:r>
              <a:rPr sz="3999" spc="-75" dirty="0">
                <a:solidFill>
                  <a:schemeClr val="tx1"/>
                </a:solidFill>
                <a:latin typeface="+mj-lt"/>
              </a:rPr>
              <a:t>a </a:t>
            </a:r>
            <a:r>
              <a:rPr sz="3999" spc="-65" dirty="0">
                <a:solidFill>
                  <a:schemeClr val="tx1"/>
                </a:solidFill>
                <a:latin typeface="+mj-lt"/>
              </a:rPr>
              <a:t>Database </a:t>
            </a:r>
            <a:r>
              <a:rPr sz="3999" spc="-90" dirty="0">
                <a:solidFill>
                  <a:schemeClr val="tx1"/>
                </a:solidFill>
                <a:latin typeface="+mj-lt"/>
              </a:rPr>
              <a:t>Using </a:t>
            </a:r>
            <a:r>
              <a:rPr sz="3999" spc="-459" dirty="0">
                <a:solidFill>
                  <a:schemeClr val="tx1"/>
                </a:solidFill>
                <a:latin typeface="+mj-lt"/>
              </a:rPr>
              <a:t>EF</a:t>
            </a:r>
            <a:r>
              <a:rPr sz="3999" spc="20" dirty="0">
                <a:solidFill>
                  <a:schemeClr val="tx1"/>
                </a:solidFill>
                <a:latin typeface="+mj-lt"/>
              </a:rPr>
              <a:t> </a:t>
            </a:r>
            <a:r>
              <a:rPr sz="3999" spc="-114" dirty="0">
                <a:solidFill>
                  <a:schemeClr val="tx1"/>
                </a:solidFill>
                <a:latin typeface="+mj-lt"/>
              </a:rPr>
              <a:t>Core</a:t>
            </a:r>
            <a:endParaRPr sz="3999" dirty="0">
              <a:solidFill>
                <a:schemeClr val="tx1"/>
              </a:solidFill>
              <a:latin typeface="+mj-lt"/>
            </a:endParaRPr>
          </a:p>
        </p:txBody>
      </p:sp>
      <p:sp>
        <p:nvSpPr>
          <p:cNvPr id="4" name="object 4"/>
          <p:cNvSpPr txBox="1"/>
          <p:nvPr/>
        </p:nvSpPr>
        <p:spPr>
          <a:xfrm>
            <a:off x="729297" y="1710833"/>
            <a:ext cx="7908770" cy="391693"/>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Segoe UI Light"/>
                <a:ea typeface="+mn-ea"/>
                <a:cs typeface="Arial"/>
              </a:rPr>
              <a:t>Add </a:t>
            </a:r>
            <a:r>
              <a:rPr kumimoji="0" sz="2399" b="0" i="0" u="none" strike="noStrike" kern="1200" cap="none" spc="-60" normalizeH="0" baseline="0" noProof="0" dirty="0">
                <a:ln>
                  <a:noFill/>
                </a:ln>
                <a:solidFill>
                  <a:srgbClr val="FFFFFF"/>
                </a:solidFill>
                <a:effectLst/>
                <a:uLnTx/>
                <a:uFillTx/>
                <a:latin typeface="Segoe UI Light"/>
                <a:ea typeface="+mn-ea"/>
                <a:cs typeface="Arial"/>
              </a:rPr>
              <a:t>Entity </a:t>
            </a:r>
            <a:r>
              <a:rPr kumimoji="0" sz="2399" b="0" i="0" u="none" strike="noStrike" kern="1200" cap="none" spc="-110" normalizeH="0" baseline="0" noProof="0" dirty="0">
                <a:ln>
                  <a:noFill/>
                </a:ln>
                <a:solidFill>
                  <a:srgbClr val="FFFFFF"/>
                </a:solidFill>
                <a:effectLst/>
                <a:uLnTx/>
                <a:uFillTx/>
                <a:latin typeface="Segoe UI Light"/>
                <a:ea typeface="+mn-ea"/>
                <a:cs typeface="Arial"/>
              </a:rPr>
              <a:t>Framework </a:t>
            </a:r>
            <a:r>
              <a:rPr kumimoji="0" sz="2399" b="0" i="0" u="none" strike="noStrike" kern="1200" cap="none" spc="-170" normalizeH="0" baseline="0" noProof="0" dirty="0">
                <a:ln>
                  <a:noFill/>
                </a:ln>
                <a:solidFill>
                  <a:srgbClr val="FFFFFF"/>
                </a:solidFill>
                <a:effectLst/>
                <a:uLnTx/>
                <a:uFillTx/>
                <a:latin typeface="Segoe UI Light"/>
                <a:ea typeface="+mn-ea"/>
                <a:cs typeface="Arial"/>
              </a:rPr>
              <a:t>Core </a:t>
            </a:r>
            <a:r>
              <a:rPr kumimoji="0" sz="2399" b="0" i="0" u="none" strike="noStrike" kern="1200" cap="none" spc="-290" normalizeH="0" baseline="0" noProof="0" dirty="0">
                <a:ln>
                  <a:noFill/>
                </a:ln>
                <a:solidFill>
                  <a:srgbClr val="FFFFFF"/>
                </a:solidFill>
                <a:effectLst/>
                <a:uLnTx/>
                <a:uFillTx/>
                <a:latin typeface="Segoe UI Light"/>
                <a:ea typeface="+mn-ea"/>
                <a:cs typeface="Arial"/>
              </a:rPr>
              <a:t>(EF </a:t>
            </a:r>
            <a:r>
              <a:rPr kumimoji="0" sz="2399" b="0" i="0" u="none" strike="noStrike" kern="1200" cap="none" spc="-150" normalizeH="0" baseline="0" noProof="0" dirty="0">
                <a:ln>
                  <a:noFill/>
                </a:ln>
                <a:solidFill>
                  <a:srgbClr val="FFFFFF"/>
                </a:solidFill>
                <a:effectLst/>
                <a:uLnTx/>
                <a:uFillTx/>
                <a:latin typeface="Segoe UI Light"/>
                <a:ea typeface="+mn-ea"/>
                <a:cs typeface="Arial"/>
              </a:rPr>
              <a:t>Core) </a:t>
            </a:r>
            <a:r>
              <a:rPr kumimoji="0" sz="2399" b="0" i="0" u="none" strike="noStrike" kern="1200" cap="none" spc="-30" normalizeH="0" baseline="0" noProof="0" dirty="0">
                <a:ln>
                  <a:noFill/>
                </a:ln>
                <a:solidFill>
                  <a:srgbClr val="FFFFFF"/>
                </a:solidFill>
                <a:effectLst/>
                <a:uLnTx/>
                <a:uFillTx/>
                <a:latin typeface="Segoe UI Light"/>
                <a:ea typeface="+mn-ea"/>
                <a:cs typeface="Arial"/>
              </a:rPr>
              <a:t>in</a:t>
            </a:r>
            <a:r>
              <a:rPr kumimoji="0" sz="2399" b="0" i="0" u="none" strike="noStrike" kern="1200" cap="none" spc="-430" normalizeH="0" baseline="0" noProof="0" dirty="0">
                <a:ln>
                  <a:noFill/>
                </a:ln>
                <a:solidFill>
                  <a:srgbClr val="FFFFFF"/>
                </a:solidFill>
                <a:effectLst/>
                <a:uLnTx/>
                <a:uFillTx/>
                <a:latin typeface="Segoe UI Light"/>
                <a:ea typeface="+mn-ea"/>
                <a:cs typeface="Arial"/>
              </a:rPr>
              <a:t> </a:t>
            </a:r>
            <a:r>
              <a:rPr kumimoji="0" sz="2399" b="0" i="0" u="none" strike="noStrike" kern="1200" cap="none" spc="150" normalizeH="0" baseline="0" noProof="0" dirty="0">
                <a:ln>
                  <a:noFill/>
                </a:ln>
                <a:solidFill>
                  <a:srgbClr val="FFFFFF"/>
                </a:solidFill>
                <a:effectLst/>
                <a:uLnTx/>
                <a:uFillTx/>
                <a:latin typeface="Segoe UI Light"/>
                <a:ea typeface="+mn-ea"/>
                <a:cs typeface="Arial"/>
              </a:rPr>
              <a:t>ConfigureServices:</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p:txBody>
      </p:sp>
      <p:sp>
        <p:nvSpPr>
          <p:cNvPr id="6" name="object 6"/>
          <p:cNvSpPr txBox="1"/>
          <p:nvPr/>
        </p:nvSpPr>
        <p:spPr>
          <a:xfrm>
            <a:off x="729297" y="3111849"/>
            <a:ext cx="5774456" cy="391058"/>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2399" b="0" i="0" u="none" strike="noStrike" kern="1200" cap="none" spc="-135" normalizeH="0" baseline="0" noProof="0" dirty="0">
                <a:ln>
                  <a:noFill/>
                </a:ln>
                <a:solidFill>
                  <a:srgbClr val="FFFFFF"/>
                </a:solidFill>
                <a:effectLst/>
                <a:uLnTx/>
                <a:uFillTx/>
                <a:latin typeface="Segoe UI Light"/>
                <a:ea typeface="+mn-ea"/>
                <a:cs typeface="Arial"/>
              </a:rPr>
              <a:t>Also </a:t>
            </a:r>
            <a:r>
              <a:rPr kumimoji="0" sz="2399" b="0" i="0" u="none" strike="noStrike" kern="1200" cap="none" spc="-85" normalizeH="0" baseline="0" noProof="0" dirty="0">
                <a:ln>
                  <a:noFill/>
                </a:ln>
                <a:solidFill>
                  <a:srgbClr val="FFFFFF"/>
                </a:solidFill>
                <a:effectLst/>
                <a:uLnTx/>
                <a:uFillTx/>
                <a:latin typeface="Segoe UI Light"/>
                <a:ea typeface="+mn-ea"/>
                <a:cs typeface="Arial"/>
              </a:rPr>
              <a:t>supports </a:t>
            </a:r>
            <a:r>
              <a:rPr kumimoji="0" sz="2399" b="0" i="0" u="none" strike="noStrike" kern="1200" cap="none" spc="-60" normalizeH="0" baseline="0" noProof="0" dirty="0">
                <a:ln>
                  <a:noFill/>
                </a:ln>
                <a:solidFill>
                  <a:srgbClr val="FFFFFF"/>
                </a:solidFill>
                <a:effectLst/>
                <a:uLnTx/>
                <a:uFillTx/>
                <a:latin typeface="Segoe UI Light"/>
                <a:ea typeface="+mn-ea"/>
                <a:cs typeface="Arial"/>
              </a:rPr>
              <a:t>InMemory </a:t>
            </a:r>
            <a:r>
              <a:rPr kumimoji="0" sz="2399" b="0" i="0" u="none" strike="noStrike" kern="1200" cap="none" spc="-140" normalizeH="0" baseline="0" noProof="0" dirty="0">
                <a:ln>
                  <a:noFill/>
                </a:ln>
                <a:solidFill>
                  <a:srgbClr val="FFFFFF"/>
                </a:solidFill>
                <a:effectLst/>
                <a:uLnTx/>
                <a:uFillTx/>
                <a:latin typeface="Segoe UI Light"/>
                <a:ea typeface="+mn-ea"/>
                <a:cs typeface="Arial"/>
              </a:rPr>
              <a:t>– </a:t>
            </a:r>
            <a:r>
              <a:rPr kumimoji="0" sz="2399" b="0" i="0" u="none" strike="noStrike" kern="1200" cap="none" spc="-70" normalizeH="0" baseline="0" noProof="0" dirty="0">
                <a:ln>
                  <a:noFill/>
                </a:ln>
                <a:solidFill>
                  <a:srgbClr val="FFFFFF"/>
                </a:solidFill>
                <a:effectLst/>
                <a:uLnTx/>
                <a:uFillTx/>
                <a:latin typeface="Segoe UI Light"/>
                <a:ea typeface="+mn-ea"/>
                <a:cs typeface="Arial"/>
              </a:rPr>
              <a:t>Install </a:t>
            </a:r>
            <a:r>
              <a:rPr kumimoji="0" sz="2399" b="0" i="0" u="none" strike="noStrike" kern="1200" cap="none" spc="-50" normalizeH="0" baseline="0" noProof="0" dirty="0">
                <a:ln>
                  <a:noFill/>
                </a:ln>
                <a:solidFill>
                  <a:srgbClr val="FFFFFF"/>
                </a:solidFill>
                <a:effectLst/>
                <a:uLnTx/>
                <a:uFillTx/>
                <a:latin typeface="Segoe UI Light"/>
                <a:ea typeface="+mn-ea"/>
                <a:cs typeface="Arial"/>
              </a:rPr>
              <a:t>this</a:t>
            </a:r>
            <a:r>
              <a:rPr kumimoji="0" sz="2399" b="0" i="0" u="none" strike="noStrike" kern="1200" cap="none" spc="-295" normalizeH="0" baseline="0" noProof="0" dirty="0">
                <a:ln>
                  <a:noFill/>
                </a:ln>
                <a:solidFill>
                  <a:srgbClr val="FFFFFF"/>
                </a:solidFill>
                <a:effectLst/>
                <a:uLnTx/>
                <a:uFillTx/>
                <a:latin typeface="Segoe UI Light"/>
                <a:ea typeface="+mn-ea"/>
                <a:cs typeface="Arial"/>
              </a:rPr>
              <a:t> </a:t>
            </a:r>
            <a:r>
              <a:rPr kumimoji="0" sz="2399" b="0" i="0" u="none" strike="noStrike" kern="1200" cap="none" spc="-150" normalizeH="0" baseline="0" noProof="0" dirty="0">
                <a:ln>
                  <a:noFill/>
                </a:ln>
                <a:solidFill>
                  <a:srgbClr val="FFFFFF"/>
                </a:solidFill>
                <a:effectLst/>
                <a:uLnTx/>
                <a:uFillTx/>
                <a:latin typeface="Segoe UI Light"/>
                <a:ea typeface="+mn-ea"/>
                <a:cs typeface="Arial"/>
              </a:rPr>
              <a:t>package:</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p:txBody>
      </p:sp>
      <p:sp>
        <p:nvSpPr>
          <p:cNvPr id="7" name="object 7"/>
          <p:cNvSpPr/>
          <p:nvPr/>
        </p:nvSpPr>
        <p:spPr>
          <a:xfrm>
            <a:off x="1329250" y="2251670"/>
            <a:ext cx="10085881" cy="494201"/>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Light"/>
              <a:ea typeface="+mn-ea"/>
              <a:cs typeface="+mn-cs"/>
            </a:endParaRPr>
          </a:p>
        </p:txBody>
      </p:sp>
      <p:sp>
        <p:nvSpPr>
          <p:cNvPr id="8" name="object 8"/>
          <p:cNvSpPr/>
          <p:nvPr/>
        </p:nvSpPr>
        <p:spPr>
          <a:xfrm>
            <a:off x="1331628" y="3652969"/>
            <a:ext cx="10185287" cy="1057381"/>
          </a:xfrm>
          <a:prstGeom prst="rect">
            <a:avLst/>
          </a:prstGeom>
          <a:blipFill>
            <a:blip r:embed="rId3"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Light"/>
              <a:ea typeface="+mn-ea"/>
              <a:cs typeface="+mn-cs"/>
            </a:endParaRPr>
          </a:p>
        </p:txBody>
      </p:sp>
      <p:sp>
        <p:nvSpPr>
          <p:cNvPr id="9" name="object 9"/>
          <p:cNvSpPr txBox="1"/>
          <p:nvPr/>
        </p:nvSpPr>
        <p:spPr>
          <a:xfrm>
            <a:off x="729297" y="4903289"/>
            <a:ext cx="11776468" cy="1715210"/>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2399" b="0" i="0" u="none" strike="noStrike" kern="1200" cap="none" spc="-110" normalizeH="0" baseline="0" noProof="0" dirty="0">
                <a:ln>
                  <a:noFill/>
                </a:ln>
                <a:solidFill>
                  <a:srgbClr val="FFFFFF"/>
                </a:solidFill>
                <a:effectLst/>
                <a:uLnTx/>
                <a:uFillTx/>
                <a:latin typeface="Segoe UI Light"/>
                <a:ea typeface="+mn-ea"/>
                <a:cs typeface="Arial"/>
              </a:rPr>
              <a:t>and </a:t>
            </a:r>
            <a:r>
              <a:rPr kumimoji="0" sz="2399" b="0" i="0" u="none" strike="noStrike" kern="1200" cap="none" spc="-45" normalizeH="0" baseline="0" noProof="0" dirty="0">
                <a:ln>
                  <a:noFill/>
                </a:ln>
                <a:solidFill>
                  <a:srgbClr val="FFFFFF"/>
                </a:solidFill>
                <a:effectLst/>
                <a:uLnTx/>
                <a:uFillTx/>
                <a:latin typeface="Segoe UI Light"/>
                <a:ea typeface="+mn-ea"/>
                <a:cs typeface="Arial"/>
              </a:rPr>
              <a:t>modify</a:t>
            </a:r>
            <a:r>
              <a:rPr kumimoji="0" sz="2399" b="0" i="0" u="none" strike="noStrike" kern="1200" cap="none" spc="-155" normalizeH="0" baseline="0" noProof="0" dirty="0">
                <a:ln>
                  <a:noFill/>
                </a:ln>
                <a:solidFill>
                  <a:srgbClr val="FFFFFF"/>
                </a:solidFill>
                <a:effectLst/>
                <a:uLnTx/>
                <a:uFillTx/>
                <a:latin typeface="Segoe UI Light"/>
                <a:ea typeface="+mn-ea"/>
                <a:cs typeface="Arial"/>
              </a:rPr>
              <a:t> </a:t>
            </a:r>
            <a:r>
              <a:rPr kumimoji="0" sz="2399" b="0" i="0" u="none" strike="noStrike" kern="1200" cap="none" spc="150" normalizeH="0" baseline="0" noProof="0" dirty="0">
                <a:ln>
                  <a:noFill/>
                </a:ln>
                <a:solidFill>
                  <a:srgbClr val="FFFFFF"/>
                </a:solidFill>
                <a:effectLst/>
                <a:uLnTx/>
                <a:uFillTx/>
                <a:latin typeface="Segoe UI Light"/>
                <a:ea typeface="+mn-ea"/>
                <a:cs typeface="Arial"/>
              </a:rPr>
              <a:t>ConfigureServices:</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600530" marR="0" lvl="0" indent="0" algn="l" defTabSz="914363" rtl="0" eaLnBrk="1" fontAlgn="auto" latinLnBrk="0" hangingPunct="1">
              <a:lnSpc>
                <a:spcPct val="100000"/>
              </a:lnSpc>
              <a:spcBef>
                <a:spcPts val="1699"/>
              </a:spcBef>
              <a:spcAft>
                <a:spcPts val="0"/>
              </a:spcAft>
              <a:buClrTx/>
              <a:buSzTx/>
              <a:buFontTx/>
              <a:buNone/>
              <a:tabLst/>
              <a:defRPr/>
            </a:pPr>
            <a:r>
              <a:rPr kumimoji="0" sz="1799" b="0" i="0" u="none" strike="noStrike" kern="1200" cap="none" spc="75" normalizeH="0" baseline="0" noProof="0" dirty="0">
                <a:ln>
                  <a:noFill/>
                </a:ln>
                <a:solidFill>
                  <a:srgbClr val="FFFFFF"/>
                </a:solidFill>
                <a:effectLst/>
                <a:uLnTx/>
                <a:uFillTx/>
                <a:latin typeface="Consolas" panose="020B0609020204030204" pitchFamily="49" charset="0"/>
                <a:ea typeface="+mn-ea"/>
                <a:cs typeface="Arial"/>
              </a:rPr>
              <a:t>services.AddDbContext&lt;AppDbContext&gt;(options</a:t>
            </a:r>
            <a:r>
              <a:rPr kumimoji="0" sz="1799" b="0" i="0" u="none" strike="noStrike" kern="1200" cap="none" spc="490" normalizeH="0" baseline="0" noProof="0" dirty="0">
                <a:ln>
                  <a:noFill/>
                </a:ln>
                <a:solidFill>
                  <a:srgbClr val="FFFFFF"/>
                </a:solidFill>
                <a:effectLst/>
                <a:uLnTx/>
                <a:uFillTx/>
                <a:latin typeface="Consolas" panose="020B0609020204030204" pitchFamily="49" charset="0"/>
                <a:ea typeface="+mn-ea"/>
                <a:cs typeface="Arial"/>
              </a:rPr>
              <a:t> </a:t>
            </a:r>
            <a:r>
              <a:rPr kumimoji="0" sz="1799" b="0" i="0" u="none" strike="noStrike" kern="1200" cap="none" spc="-70" normalizeH="0" baseline="0" noProof="0" dirty="0">
                <a:ln>
                  <a:noFill/>
                </a:ln>
                <a:solidFill>
                  <a:srgbClr val="FFFFFF"/>
                </a:solidFill>
                <a:effectLst/>
                <a:uLnTx/>
                <a:uFillTx/>
                <a:latin typeface="Consolas" panose="020B0609020204030204" pitchFamily="49" charset="0"/>
                <a:ea typeface="+mn-ea"/>
                <a:cs typeface="Arial"/>
              </a:rPr>
              <a:t>=&gt;</a:t>
            </a:r>
            <a:endParaRPr kumimoji="0" sz="1799" b="0" i="0" u="none" strike="noStrike" kern="1200" cap="none" spc="0" normalizeH="0" baseline="0" noProof="0" dirty="0">
              <a:ln>
                <a:noFill/>
              </a:ln>
              <a:solidFill>
                <a:srgbClr val="FFFFFF"/>
              </a:solidFill>
              <a:effectLst/>
              <a:uLnTx/>
              <a:uFillTx/>
              <a:latin typeface="Consolas" panose="020B0609020204030204" pitchFamily="49" charset="0"/>
              <a:ea typeface="+mn-ea"/>
              <a:cs typeface="Arial"/>
            </a:endParaRPr>
          </a:p>
          <a:p>
            <a:pPr marL="2479566" marR="0" lvl="0" indent="0" algn="l" defTabSz="914363" rtl="0" eaLnBrk="1" fontAlgn="auto" latinLnBrk="0" hangingPunct="1">
              <a:lnSpc>
                <a:spcPct val="100000"/>
              </a:lnSpc>
              <a:spcBef>
                <a:spcPts val="5"/>
              </a:spcBef>
              <a:spcAft>
                <a:spcPts val="0"/>
              </a:spcAft>
              <a:buClrTx/>
              <a:buSzTx/>
              <a:buFontTx/>
              <a:buNone/>
              <a:tabLst/>
              <a:defRPr/>
            </a:pPr>
            <a:r>
              <a:rPr kumimoji="0" sz="1799" b="0" i="0" u="none" strike="noStrike" kern="1200" cap="none" spc="65" normalizeH="0" baseline="0" noProof="0" dirty="0">
                <a:ln>
                  <a:noFill/>
                </a:ln>
                <a:solidFill>
                  <a:srgbClr val="FFFFFF"/>
                </a:solidFill>
                <a:effectLst/>
                <a:uLnTx/>
                <a:uFillTx/>
                <a:latin typeface="Consolas" panose="020B0609020204030204" pitchFamily="49" charset="0"/>
                <a:ea typeface="+mn-ea"/>
                <a:cs typeface="Arial"/>
              </a:rPr>
              <a:t>options.UseInMemoryDatabase(“DbName”));</a:t>
            </a:r>
            <a:endParaRPr kumimoji="0" sz="1799" b="0" i="0" u="none" strike="noStrike" kern="1200" cap="none" spc="0" normalizeH="0" baseline="0" noProof="0" dirty="0">
              <a:ln>
                <a:noFill/>
              </a:ln>
              <a:solidFill>
                <a:srgbClr val="FFFFFF"/>
              </a:solidFill>
              <a:effectLst/>
              <a:uLnTx/>
              <a:uFillTx/>
              <a:latin typeface="Consolas" panose="020B0609020204030204" pitchFamily="49" charset="0"/>
              <a:ea typeface="+mn-ea"/>
              <a:cs typeface="Arial"/>
            </a:endParaRPr>
          </a:p>
          <a:p>
            <a:pPr marL="0" marR="0" lvl="0" indent="0" algn="l" defTabSz="914363" rtl="0" eaLnBrk="1" fontAlgn="auto" latinLnBrk="0" hangingPunct="1">
              <a:lnSpc>
                <a:spcPct val="100000"/>
              </a:lnSpc>
              <a:spcBef>
                <a:spcPts val="30"/>
              </a:spcBef>
              <a:spcAft>
                <a:spcPts val="0"/>
              </a:spcAft>
              <a:buClrTx/>
              <a:buSzTx/>
              <a:buFontTx/>
              <a:buNone/>
              <a:tabLst/>
              <a:defRPr/>
            </a:pPr>
            <a:endParaRPr kumimoji="0" lang="en-US" sz="1849" b="0" i="0" u="none" strike="noStrike" kern="1200" cap="none" spc="0" normalizeH="0" baseline="0" noProof="0" dirty="0">
              <a:ln>
                <a:noFill/>
              </a:ln>
              <a:solidFill>
                <a:srgbClr val="FFFFFF"/>
              </a:solidFill>
              <a:effectLst/>
              <a:uLnTx/>
              <a:uFillTx/>
              <a:latin typeface="Consolas" panose="020B0609020204030204" pitchFamily="49" charset="0"/>
              <a:ea typeface="+mn-ea"/>
              <a:cs typeface="Times New Roman"/>
            </a:endParaRPr>
          </a:p>
          <a:p>
            <a:pPr marL="476107" marR="0" lvl="0" indent="0" algn="l" defTabSz="914363" rtl="0" eaLnBrk="1" fontAlgn="auto" latinLnBrk="0" hangingPunct="1">
              <a:lnSpc>
                <a:spcPct val="100000"/>
              </a:lnSpc>
              <a:spcBef>
                <a:spcPts val="0"/>
              </a:spcBef>
              <a:spcAft>
                <a:spcPts val="0"/>
              </a:spcAft>
              <a:buClrTx/>
              <a:buSzTx/>
              <a:buFontTx/>
              <a:buNone/>
              <a:tabLst/>
              <a:defRPr/>
            </a:pPr>
            <a:r>
              <a:rPr kumimoji="0" sz="1799" b="0" i="0" u="none" strike="noStrike" kern="1200" cap="none" spc="95" normalizeH="0" baseline="0" noProof="0" dirty="0">
                <a:ln>
                  <a:noFill/>
                </a:ln>
                <a:solidFill>
                  <a:srgbClr val="008000"/>
                </a:solidFill>
                <a:effectLst/>
                <a:uLnTx/>
                <a:uFillTx/>
                <a:latin typeface="Consolas" panose="020B0609020204030204" pitchFamily="49" charset="0"/>
                <a:ea typeface="+mn-ea"/>
                <a:cs typeface="Arial"/>
              </a:rPr>
              <a:t>//options.UseSqlServer(Configuration.GetConnectionString("</a:t>
            </a:r>
            <a:r>
              <a:rPr kumimoji="0" sz="1799" b="0" i="0" u="none" strike="noStrike" kern="1200" cap="none" spc="95" normalizeH="0" baseline="0" noProof="0" dirty="0" err="1">
                <a:ln>
                  <a:noFill/>
                </a:ln>
                <a:solidFill>
                  <a:srgbClr val="008000"/>
                </a:solidFill>
                <a:effectLst/>
                <a:uLnTx/>
                <a:uFillTx/>
                <a:latin typeface="Consolas" panose="020B0609020204030204" pitchFamily="49" charset="0"/>
                <a:ea typeface="+mn-ea"/>
                <a:cs typeface="Arial"/>
              </a:rPr>
              <a:t>DefaultConnection</a:t>
            </a:r>
            <a:r>
              <a:rPr kumimoji="0" sz="1799" b="0" i="0" u="none" strike="noStrike" kern="1200" cap="none" spc="95" normalizeH="0" baseline="0" noProof="0" dirty="0">
                <a:ln>
                  <a:noFill/>
                </a:ln>
                <a:solidFill>
                  <a:srgbClr val="008000"/>
                </a:solidFill>
                <a:effectLst/>
                <a:uLnTx/>
                <a:uFillTx/>
                <a:latin typeface="Consolas" panose="020B0609020204030204" pitchFamily="49" charset="0"/>
                <a:ea typeface="+mn-ea"/>
                <a:cs typeface="Arial"/>
              </a:rPr>
              <a:t>")))</a:t>
            </a:r>
            <a:r>
              <a:rPr kumimoji="0" lang="en-US" sz="1799" b="0" i="0" u="none" strike="noStrike" kern="1200" cap="none" spc="95" normalizeH="0" baseline="0" noProof="0" dirty="0">
                <a:ln>
                  <a:noFill/>
                </a:ln>
                <a:solidFill>
                  <a:srgbClr val="008000"/>
                </a:solidFill>
                <a:effectLst/>
                <a:uLnTx/>
                <a:uFillTx/>
                <a:latin typeface="Consolas" panose="020B0609020204030204" pitchFamily="49" charset="0"/>
                <a:ea typeface="+mn-ea"/>
                <a:cs typeface="Arial"/>
              </a:rPr>
              <a:t>;</a:t>
            </a:r>
            <a:endParaRPr kumimoji="0" sz="2099" b="0" i="0" u="none" strike="noStrike" kern="1200" cap="none" spc="0" normalizeH="0" baseline="7936" noProof="0" dirty="0">
              <a:ln>
                <a:noFill/>
              </a:ln>
              <a:solidFill>
                <a:srgbClr val="FFFFFF"/>
              </a:solidFill>
              <a:effectLst/>
              <a:uLnTx/>
              <a:uFillTx/>
              <a:latin typeface="Consolas" panose="020B0609020204030204" pitchFamily="49" charset="0"/>
              <a:ea typeface="+mn-ea"/>
              <a:cs typeface="Trebuchet MS"/>
            </a:endParaRPr>
          </a:p>
        </p:txBody>
      </p:sp>
    </p:spTree>
    <p:extLst>
      <p:ext uri="{BB962C8B-B14F-4D97-AF65-F5344CB8AC3E}">
        <p14:creationId xmlns:p14="http://schemas.microsoft.com/office/powerpoint/2010/main" val="405332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1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295e2e7-0eeb-498e-8716-217bb2ee6ee3"/>
    <ds:schemaRef ds:uri="8b529f77-48ab-4581-b468-93f09345b8aa"/>
  </ds:schemaRefs>
</ds:datastoreItem>
</file>

<file path=customXml/itemProps3.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23177</TotalTime>
  <Words>2650</Words>
  <Application>Microsoft Office PowerPoint</Application>
  <PresentationFormat>Custom</PresentationFormat>
  <Paragraphs>407</Paragraphs>
  <Slides>38</Slides>
  <Notes>23</Notes>
  <HiddenSlides>0</HiddenSlides>
  <MMClips>0</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38</vt:i4>
      </vt:variant>
    </vt:vector>
  </HeadingPairs>
  <TitlesOfParts>
    <vt:vector size="60" baseType="lpstr">
      <vt:lpstr>Arial</vt:lpstr>
      <vt:lpstr>Arial Black</vt:lpstr>
      <vt:lpstr>Avenir LT Pro 45 Book</vt:lpstr>
      <vt:lpstr>Calibri</vt:lpstr>
      <vt:lpstr>Consolas</vt:lpstr>
      <vt:lpstr>Segoe Semibold</vt:lpstr>
      <vt:lpstr>Segoe UI</vt:lpstr>
      <vt:lpstr>Segoe UI Light</vt:lpstr>
      <vt:lpstr>Segoe UI Semibold</vt:lpstr>
      <vt:lpstr>Segoe UI Semilight</vt:lpstr>
      <vt:lpstr>Times New Roman</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1_Lagash_Template_MetroStyle</vt:lpstr>
      <vt:lpstr>1_5-30721_Build_2016_Template_Light</vt:lpstr>
      <vt:lpstr>.NET Core Workshop </vt:lpstr>
      <vt:lpstr>Dependency Injection (DI)</vt:lpstr>
      <vt:lpstr>Dependency Injection (DI)</vt:lpstr>
      <vt:lpstr>Explicit Dependencies Principle</vt:lpstr>
      <vt:lpstr>Dependency Injection on .NET Core</vt:lpstr>
      <vt:lpstr>Startup ConfigureServices</vt:lpstr>
      <vt:lpstr>Data Access</vt:lpstr>
      <vt:lpstr>Data Access</vt:lpstr>
      <vt:lpstr>Working With a Database Using EF Core</vt:lpstr>
      <vt:lpstr>Deploy</vt:lpstr>
      <vt:lpstr>Deploy</vt:lpstr>
      <vt:lpstr>.NET Core application deployment options</vt:lpstr>
      <vt:lpstr>.NET Core application deployment options</vt:lpstr>
      <vt:lpstr>PowerPoint Presentation</vt:lpstr>
      <vt:lpstr>PowerPoint Presentation</vt:lpstr>
      <vt:lpstr>VM / Docker on Azure (Windows / Linux)</vt:lpstr>
      <vt:lpstr>Docker</vt:lpstr>
      <vt:lpstr>Software Containers (simplified)</vt:lpstr>
      <vt:lpstr>Demo Deploy &amp; Docker</vt:lpstr>
      <vt:lpstr>Native API calls from .NET on Linux</vt:lpstr>
      <vt:lpstr>.NET Fragmentation</vt:lpstr>
      <vt:lpstr>Code Sharing – Portable Class Library</vt:lpstr>
      <vt:lpstr>.NET yesterday—app models and libraries</vt:lpstr>
      <vt:lpstr>.NET yesterday—reusing code</vt:lpstr>
      <vt:lpstr>.NET today</vt:lpstr>
      <vt:lpstr>.NET Standard</vt:lpstr>
      <vt:lpstr>.NET Standard library</vt:lpstr>
      <vt:lpstr>.NET Standard 2.0</vt:lpstr>
      <vt:lpstr>.NET today—reusing code</vt:lpstr>
      <vt:lpstr>.NET Standard</vt:lpstr>
      <vt:lpstr>Nothing changes</vt:lpstr>
      <vt:lpstr>How does .NET Standard work?</vt:lpstr>
      <vt:lpstr>How is .NET Standard different from .NET Core? </vt:lpstr>
      <vt:lpstr>.NET today </vt:lpstr>
      <vt:lpstr>APIs in .NET Standard 2.0</vt:lpstr>
      <vt:lpstr>Demo: .NET Standard</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722</cp:revision>
  <dcterms:created xsi:type="dcterms:W3CDTF">2012-02-15T23:39:54Z</dcterms:created>
  <dcterms:modified xsi:type="dcterms:W3CDTF">2019-08-12T19:58:52Z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